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charts/chart4.xml" ContentType="application/vnd.openxmlformats-officedocument.drawingml.chart+xml"/>
  <Override PartName="/ppt/charts/chart5.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6.xml" ContentType="application/vnd.openxmlformats-officedocument.drawingml.chart+xml"/>
  <Override PartName="/ppt/drawings/drawing1.xml" ContentType="application/vnd.openxmlformats-officedocument.drawingml.chartshapes+xml"/>
  <Override PartName="/ppt/charts/chart7.xml" ContentType="application/vnd.openxmlformats-officedocument.drawingml.chart+xml"/>
  <Override PartName="/ppt/charts/chart8.xml" ContentType="application/vnd.openxmlformats-officedocument.drawingml.chart+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72" r:id="rId1"/>
    <p:sldMasterId id="2147483685" r:id="rId2"/>
  </p:sldMasterIdLst>
  <p:notesMasterIdLst>
    <p:notesMasterId r:id="rId28"/>
  </p:notesMasterIdLst>
  <p:handoutMasterIdLst>
    <p:handoutMasterId r:id="rId29"/>
  </p:handoutMasterIdLst>
  <p:sldIdLst>
    <p:sldId id="391" r:id="rId3"/>
    <p:sldId id="474" r:id="rId4"/>
    <p:sldId id="488" r:id="rId5"/>
    <p:sldId id="546" r:id="rId6"/>
    <p:sldId id="556" r:id="rId7"/>
    <p:sldId id="530" r:id="rId8"/>
    <p:sldId id="547" r:id="rId9"/>
    <p:sldId id="550" r:id="rId10"/>
    <p:sldId id="551" r:id="rId11"/>
    <p:sldId id="548" r:id="rId12"/>
    <p:sldId id="552" r:id="rId13"/>
    <p:sldId id="549" r:id="rId14"/>
    <p:sldId id="553" r:id="rId15"/>
    <p:sldId id="554" r:id="rId16"/>
    <p:sldId id="555" r:id="rId17"/>
    <p:sldId id="531" r:id="rId18"/>
    <p:sldId id="532" r:id="rId19"/>
    <p:sldId id="533" r:id="rId20"/>
    <p:sldId id="534" r:id="rId21"/>
    <p:sldId id="535" r:id="rId22"/>
    <p:sldId id="536" r:id="rId23"/>
    <p:sldId id="545" r:id="rId24"/>
    <p:sldId id="541" r:id="rId25"/>
    <p:sldId id="542" r:id="rId26"/>
    <p:sldId id="426" r:id="rId27"/>
  </p:sldIdLst>
  <p:sldSz cx="9906000" cy="6858000" type="A4"/>
  <p:notesSz cx="6797675" cy="9926638"/>
  <p:defaultTextStyle>
    <a:defPPr>
      <a:defRPr lang="ru-RU"/>
    </a:defPPr>
    <a:lvl1pPr algn="l" defTabSz="912813" rtl="0" fontAlgn="base">
      <a:spcBef>
        <a:spcPct val="0"/>
      </a:spcBef>
      <a:spcAft>
        <a:spcPct val="0"/>
      </a:spcAft>
      <a:defRPr kern="1200">
        <a:solidFill>
          <a:schemeClr val="tx1"/>
        </a:solidFill>
        <a:latin typeface="Arial" charset="0"/>
        <a:ea typeface="+mn-ea"/>
        <a:cs typeface="Arial" charset="0"/>
      </a:defRPr>
    </a:lvl1pPr>
    <a:lvl2pPr marL="455613" indent="1588" algn="l" defTabSz="912813" rtl="0" fontAlgn="base">
      <a:spcBef>
        <a:spcPct val="0"/>
      </a:spcBef>
      <a:spcAft>
        <a:spcPct val="0"/>
      </a:spcAft>
      <a:defRPr kern="1200">
        <a:solidFill>
          <a:schemeClr val="tx1"/>
        </a:solidFill>
        <a:latin typeface="Arial" charset="0"/>
        <a:ea typeface="+mn-ea"/>
        <a:cs typeface="Arial" charset="0"/>
      </a:defRPr>
    </a:lvl2pPr>
    <a:lvl3pPr marL="912813" indent="1588" algn="l" defTabSz="912813" rtl="0" fontAlgn="base">
      <a:spcBef>
        <a:spcPct val="0"/>
      </a:spcBef>
      <a:spcAft>
        <a:spcPct val="0"/>
      </a:spcAft>
      <a:defRPr kern="1200">
        <a:solidFill>
          <a:schemeClr val="tx1"/>
        </a:solidFill>
        <a:latin typeface="Arial" charset="0"/>
        <a:ea typeface="+mn-ea"/>
        <a:cs typeface="Arial" charset="0"/>
      </a:defRPr>
    </a:lvl3pPr>
    <a:lvl4pPr marL="1370013" indent="1588" algn="l" defTabSz="912813" rtl="0" fontAlgn="base">
      <a:spcBef>
        <a:spcPct val="0"/>
      </a:spcBef>
      <a:spcAft>
        <a:spcPct val="0"/>
      </a:spcAft>
      <a:defRPr kern="1200">
        <a:solidFill>
          <a:schemeClr val="tx1"/>
        </a:solidFill>
        <a:latin typeface="Arial" charset="0"/>
        <a:ea typeface="+mn-ea"/>
        <a:cs typeface="Arial" charset="0"/>
      </a:defRPr>
    </a:lvl4pPr>
    <a:lvl5pPr marL="1827213" indent="1588" algn="l" defTabSz="912813"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4028">
          <p15:clr>
            <a:srgbClr val="A4A3A4"/>
          </p15:clr>
        </p15:guide>
        <p15:guide id="2" orient="horz" pos="2102">
          <p15:clr>
            <a:srgbClr val="A4A3A4"/>
          </p15:clr>
        </p15:guide>
        <p15:guide id="3" pos="320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5CB"/>
    <a:srgbClr val="0099CC"/>
    <a:srgbClr val="4F81BD"/>
    <a:srgbClr val="000000"/>
    <a:srgbClr val="EAEAEA"/>
    <a:srgbClr val="E6E6E6"/>
    <a:srgbClr val="23669D"/>
    <a:srgbClr val="CCECFF"/>
    <a:srgbClr val="D7EDF4"/>
    <a:srgbClr val="FA97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4C1A8A3-306A-4EB7-A6B1-4F7E0EB9C5D6}" styleName="Средний стиль 3 - акцент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A488322-F2BA-4B5B-9748-0D474271808F}" styleName="Средний стиль 3 - акцент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0A1B5D5-9B99-4C35-A422-299274C87663}" styleName="Сред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91" autoAdjust="0"/>
    <p:restoredTop sz="99754" autoAdjust="0"/>
  </p:normalViewPr>
  <p:slideViewPr>
    <p:cSldViewPr snapToGrid="0">
      <p:cViewPr>
        <p:scale>
          <a:sx n="75" d="100"/>
          <a:sy n="75" d="100"/>
        </p:scale>
        <p:origin x="-1368" y="-456"/>
      </p:cViewPr>
      <p:guideLst>
        <p:guide orient="horz" pos="4028"/>
        <p:guide orient="horz" pos="2102"/>
        <p:guide pos="3207"/>
      </p:guideLst>
    </p:cSldViewPr>
  </p:slideViewPr>
  <p:outlineViewPr>
    <p:cViewPr>
      <p:scale>
        <a:sx n="33" d="100"/>
        <a:sy n="33" d="100"/>
      </p:scale>
      <p:origin x="18" y="0"/>
    </p:cViewPr>
  </p:outlineViewPr>
  <p:notesTextViewPr>
    <p:cViewPr>
      <p:scale>
        <a:sx n="1" d="1"/>
        <a:sy n="1" d="1"/>
      </p:scale>
      <p:origin x="0" y="0"/>
    </p:cViewPr>
  </p:notesTextViewPr>
  <p:sorterViewPr>
    <p:cViewPr>
      <p:scale>
        <a:sx n="75" d="100"/>
        <a:sy n="75" d="100"/>
      </p:scale>
      <p:origin x="0" y="129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_rels/chart3.xml.rels><?xml version="1.0" encoding="UTF-8" standalone="yes"?>
<Relationships xmlns="http://schemas.openxmlformats.org/package/2006/relationships"><Relationship Id="rId1" Type="http://schemas.openxmlformats.org/officeDocument/2006/relationships/oleObject" Target="&#1044;&#1080;&#1072;&#1075;&#1088;&#1072;&#1084;&#1084;&#1072;%20&#1074;%20Microsoft%20Office%20PowerPoint"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Excel3.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Excel4.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Excel5.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Excel6.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_____Microsoft_Excel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13531456356939092"/>
          <c:y val="0.41354994194498923"/>
          <c:w val="0.45720551946713467"/>
          <c:h val="0.5069477744907136"/>
        </c:manualLayout>
      </c:layout>
      <c:barChart>
        <c:barDir val="col"/>
        <c:grouping val="clustered"/>
        <c:varyColors val="0"/>
        <c:ser>
          <c:idx val="0"/>
          <c:order val="0"/>
          <c:tx>
            <c:strRef>
              <c:f>Лист1!$B$1</c:f>
              <c:strCache>
                <c:ptCount val="1"/>
                <c:pt idx="0">
                  <c:v>2014 год</c:v>
                </c:pt>
              </c:strCache>
            </c:strRef>
          </c:tx>
          <c:spPr>
            <a:solidFill>
              <a:schemeClr val="accent5">
                <a:lumMod val="60000"/>
                <a:lumOff val="40000"/>
              </a:schemeClr>
            </a:solidFill>
          </c:spPr>
          <c:invertIfNegative val="0"/>
          <c:dLbls>
            <c:dLbl>
              <c:idx val="0"/>
              <c:tx>
                <c:rich>
                  <a:bodyPr/>
                  <a:lstStyle/>
                  <a:p>
                    <a:r>
                      <a:rPr lang="en-US" b="1" smtClean="0"/>
                      <a:t>88</a:t>
                    </a:r>
                    <a:r>
                      <a:rPr lang="ru-RU" b="1" smtClean="0"/>
                      <a:t> %</a:t>
                    </a:r>
                    <a:endParaRPr lang="en-US"/>
                  </a:p>
                </c:rich>
              </c:tx>
              <c:showLegendKey val="0"/>
              <c:showVal val="1"/>
              <c:showCatName val="0"/>
              <c:showSerName val="0"/>
              <c:showPercent val="0"/>
              <c:showBubbleSize val="0"/>
            </c:dLbl>
            <c:txPr>
              <a:bodyPr/>
              <a:lstStyle/>
              <a:p>
                <a:pPr>
                  <a:defRPr b="1"/>
                </a:pPr>
                <a:endParaRPr lang="ru-RU"/>
              </a:p>
            </c:txPr>
            <c:showLegendKey val="0"/>
            <c:showVal val="1"/>
            <c:showCatName val="0"/>
            <c:showSerName val="0"/>
            <c:showPercent val="0"/>
            <c:showBubbleSize val="0"/>
            <c:showLeaderLines val="0"/>
          </c:dLbls>
          <c:cat>
            <c:numRef>
              <c:f>Лист1!$A$2</c:f>
              <c:numCache>
                <c:formatCode>General</c:formatCode>
                <c:ptCount val="1"/>
              </c:numCache>
            </c:numRef>
          </c:cat>
          <c:val>
            <c:numRef>
              <c:f>Лист1!$B$2</c:f>
              <c:numCache>
                <c:formatCode>General</c:formatCode>
                <c:ptCount val="1"/>
                <c:pt idx="0">
                  <c:v>88</c:v>
                </c:pt>
              </c:numCache>
            </c:numRef>
          </c:val>
        </c:ser>
        <c:ser>
          <c:idx val="1"/>
          <c:order val="1"/>
          <c:tx>
            <c:strRef>
              <c:f>Лист1!$C$1</c:f>
              <c:strCache>
                <c:ptCount val="1"/>
                <c:pt idx="0">
                  <c:v>2015 год</c:v>
                </c:pt>
              </c:strCache>
            </c:strRef>
          </c:tx>
          <c:spPr>
            <a:solidFill>
              <a:schemeClr val="accent5">
                <a:lumMod val="75000"/>
              </a:schemeClr>
            </a:solidFill>
          </c:spPr>
          <c:invertIfNegative val="0"/>
          <c:dLbls>
            <c:dLbl>
              <c:idx val="0"/>
              <c:tx>
                <c:rich>
                  <a:bodyPr/>
                  <a:lstStyle/>
                  <a:p>
                    <a:r>
                      <a:rPr lang="en-US" b="1" smtClean="0"/>
                      <a:t>93,2</a:t>
                    </a:r>
                    <a:r>
                      <a:rPr lang="ru-RU" b="1" smtClean="0"/>
                      <a:t> %</a:t>
                    </a:r>
                    <a:endParaRPr lang="en-US"/>
                  </a:p>
                </c:rich>
              </c:tx>
              <c:showLegendKey val="0"/>
              <c:showVal val="1"/>
              <c:showCatName val="0"/>
              <c:showSerName val="0"/>
              <c:showPercent val="0"/>
              <c:showBubbleSize val="0"/>
            </c:dLbl>
            <c:txPr>
              <a:bodyPr/>
              <a:lstStyle/>
              <a:p>
                <a:pPr>
                  <a:defRPr b="1"/>
                </a:pPr>
                <a:endParaRPr lang="ru-RU"/>
              </a:p>
            </c:txPr>
            <c:showLegendKey val="0"/>
            <c:showVal val="1"/>
            <c:showCatName val="0"/>
            <c:showSerName val="0"/>
            <c:showPercent val="0"/>
            <c:showBubbleSize val="0"/>
            <c:showLeaderLines val="0"/>
          </c:dLbls>
          <c:cat>
            <c:numRef>
              <c:f>Лист1!$A$2</c:f>
              <c:numCache>
                <c:formatCode>General</c:formatCode>
                <c:ptCount val="1"/>
              </c:numCache>
            </c:numRef>
          </c:cat>
          <c:val>
            <c:numRef>
              <c:f>Лист1!$C$2</c:f>
              <c:numCache>
                <c:formatCode>General</c:formatCode>
                <c:ptCount val="1"/>
                <c:pt idx="0">
                  <c:v>93.2</c:v>
                </c:pt>
              </c:numCache>
            </c:numRef>
          </c:val>
        </c:ser>
        <c:dLbls>
          <c:showLegendKey val="0"/>
          <c:showVal val="0"/>
          <c:showCatName val="0"/>
          <c:showSerName val="0"/>
          <c:showPercent val="0"/>
          <c:showBubbleSize val="0"/>
        </c:dLbls>
        <c:gapWidth val="150"/>
        <c:axId val="28602752"/>
        <c:axId val="28604288"/>
      </c:barChart>
      <c:catAx>
        <c:axId val="28602752"/>
        <c:scaling>
          <c:orientation val="minMax"/>
        </c:scaling>
        <c:delete val="0"/>
        <c:axPos val="b"/>
        <c:numFmt formatCode="General" sourceLinked="1"/>
        <c:majorTickMark val="out"/>
        <c:minorTickMark val="none"/>
        <c:tickLblPos val="nextTo"/>
        <c:crossAx val="28604288"/>
        <c:crosses val="autoZero"/>
        <c:auto val="1"/>
        <c:lblAlgn val="ctr"/>
        <c:lblOffset val="100"/>
        <c:noMultiLvlLbl val="0"/>
      </c:catAx>
      <c:valAx>
        <c:axId val="28604288"/>
        <c:scaling>
          <c:orientation val="minMax"/>
        </c:scaling>
        <c:delete val="1"/>
        <c:axPos val="l"/>
        <c:numFmt formatCode="General" sourceLinked="1"/>
        <c:majorTickMark val="out"/>
        <c:minorTickMark val="none"/>
        <c:tickLblPos val="nextTo"/>
        <c:crossAx val="28602752"/>
        <c:crosses val="autoZero"/>
        <c:crossBetween val="between"/>
      </c:valAx>
    </c:plotArea>
    <c:legend>
      <c:legendPos val="r"/>
      <c:layout>
        <c:manualLayout>
          <c:xMode val="edge"/>
          <c:yMode val="edge"/>
          <c:x val="0.61697733089802886"/>
          <c:y val="0.66897676823854269"/>
          <c:w val="0.29613360781415121"/>
          <c:h val="0.25684161227058516"/>
        </c:manualLayout>
      </c:layout>
      <c:overlay val="0"/>
    </c:legend>
    <c:plotVisOnly val="1"/>
    <c:dispBlanksAs val="gap"/>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13985617195731842"/>
          <c:y val="0.16444183180442329"/>
          <c:w val="0.85996771452539811"/>
          <c:h val="0.62432065343502008"/>
        </c:manualLayout>
      </c:layout>
      <c:pie3DChart>
        <c:varyColors val="1"/>
        <c:ser>
          <c:idx val="0"/>
          <c:order val="0"/>
          <c:tx>
            <c:strRef>
              <c:f>Лист1!$B$1</c:f>
              <c:strCache>
                <c:ptCount val="1"/>
                <c:pt idx="0">
                  <c:v>Столбец1</c:v>
                </c:pt>
              </c:strCache>
            </c:strRef>
          </c:tx>
          <c:spPr>
            <a:solidFill>
              <a:schemeClr val="accent5">
                <a:lumMod val="60000"/>
                <a:lumOff val="40000"/>
              </a:schemeClr>
            </a:solidFill>
          </c:spPr>
          <c:explosion val="25"/>
          <c:dPt>
            <c:idx val="1"/>
            <c:bubble3D val="0"/>
            <c:spPr>
              <a:solidFill>
                <a:schemeClr val="accent5">
                  <a:lumMod val="40000"/>
                  <a:lumOff val="60000"/>
                </a:schemeClr>
              </a:solidFill>
            </c:spPr>
          </c:dPt>
          <c:dPt>
            <c:idx val="2"/>
            <c:bubble3D val="0"/>
            <c:spPr>
              <a:solidFill>
                <a:schemeClr val="accent5">
                  <a:lumMod val="20000"/>
                  <a:lumOff val="80000"/>
                </a:schemeClr>
              </a:solidFill>
            </c:spPr>
          </c:dPt>
          <c:dLbls>
            <c:dLbl>
              <c:idx val="0"/>
              <c:layout>
                <c:manualLayout>
                  <c:x val="-0.1311196191460037"/>
                  <c:y val="-0.13994276255743091"/>
                </c:manualLayout>
              </c:layout>
              <c:tx>
                <c:rich>
                  <a:bodyPr/>
                  <a:lstStyle/>
                  <a:p>
                    <a:r>
                      <a:rPr lang="ru-RU" sz="1600" b="1"/>
                      <a:t>756 606,9</a:t>
                    </a:r>
                    <a:endParaRPr lang="ru-RU"/>
                  </a:p>
                </c:rich>
              </c:tx>
              <c:showLegendKey val="0"/>
              <c:showVal val="1"/>
              <c:showCatName val="0"/>
              <c:showSerName val="0"/>
              <c:showPercent val="0"/>
              <c:showBubbleSize val="0"/>
            </c:dLbl>
            <c:dLbl>
              <c:idx val="1"/>
              <c:tx>
                <c:rich>
                  <a:bodyPr/>
                  <a:lstStyle/>
                  <a:p>
                    <a:r>
                      <a:rPr lang="ru-RU" sz="1600" b="1"/>
                      <a:t>267 510,4</a:t>
                    </a:r>
                    <a:endParaRPr lang="ru-RU"/>
                  </a:p>
                </c:rich>
              </c:tx>
              <c:showLegendKey val="0"/>
              <c:showVal val="1"/>
              <c:showCatName val="0"/>
              <c:showSerName val="0"/>
              <c:showPercent val="0"/>
              <c:showBubbleSize val="0"/>
            </c:dLbl>
            <c:dLbl>
              <c:idx val="2"/>
              <c:layout>
                <c:manualLayout>
                  <c:x val="8.8111456013996226E-2"/>
                  <c:y val="2.0811740379211019E-3"/>
                </c:manualLayout>
              </c:layout>
              <c:tx>
                <c:rich>
                  <a:bodyPr/>
                  <a:lstStyle/>
                  <a:p>
                    <a:r>
                      <a:rPr lang="ru-RU" sz="1600" b="1"/>
                      <a:t>51 281,0</a:t>
                    </a:r>
                    <a:endParaRPr lang="ru-RU"/>
                  </a:p>
                </c:rich>
              </c:tx>
              <c:showLegendKey val="0"/>
              <c:showVal val="1"/>
              <c:showCatName val="0"/>
              <c:showSerName val="0"/>
              <c:showPercent val="0"/>
              <c:showBubbleSize val="0"/>
            </c:dLbl>
            <c:txPr>
              <a:bodyPr/>
              <a:lstStyle/>
              <a:p>
                <a:pPr>
                  <a:defRPr sz="1600" b="1"/>
                </a:pPr>
                <a:endParaRPr lang="ru-RU"/>
              </a:p>
            </c:txPr>
            <c:showLegendKey val="0"/>
            <c:showVal val="1"/>
            <c:showCatName val="0"/>
            <c:showSerName val="0"/>
            <c:showPercent val="0"/>
            <c:showBubbleSize val="0"/>
            <c:showLeaderLines val="1"/>
          </c:dLbls>
          <c:cat>
            <c:strRef>
              <c:f>Лист1!$A$2:$A$4</c:f>
              <c:strCache>
                <c:ptCount val="3"/>
                <c:pt idx="0">
                  <c:v>Федеральный бюджет</c:v>
                </c:pt>
                <c:pt idx="1">
                  <c:v>Бюджет Московской области</c:v>
                </c:pt>
                <c:pt idx="2">
                  <c:v>Муниципальный бюджет</c:v>
                </c:pt>
              </c:strCache>
            </c:strRef>
          </c:cat>
          <c:val>
            <c:numRef>
              <c:f>Лист1!$B$2:$B$4</c:f>
              <c:numCache>
                <c:formatCode>General</c:formatCode>
                <c:ptCount val="3"/>
                <c:pt idx="0">
                  <c:v>756606.9</c:v>
                </c:pt>
                <c:pt idx="1">
                  <c:v>267510.40000000002</c:v>
                </c:pt>
                <c:pt idx="2">
                  <c:v>51281</c:v>
                </c:pt>
              </c:numCache>
            </c:numRef>
          </c:val>
        </c:ser>
        <c:dLbls>
          <c:showLegendKey val="0"/>
          <c:showVal val="0"/>
          <c:showCatName val="0"/>
          <c:showSerName val="0"/>
          <c:showPercent val="0"/>
          <c:showBubbleSize val="0"/>
          <c:showLeaderLines val="1"/>
        </c:dLbls>
      </c:pie3DChart>
    </c:plotArea>
    <c:legend>
      <c:legendPos val="b"/>
      <c:layout>
        <c:manualLayout>
          <c:xMode val="edge"/>
          <c:yMode val="edge"/>
          <c:x val="0.29381044134768708"/>
          <c:y val="0.69178596290394934"/>
          <c:w val="0.68332705883012934"/>
          <c:h val="0.19538614647628774"/>
        </c:manualLayout>
      </c:layout>
      <c:overlay val="0"/>
    </c:legend>
    <c:plotVisOnly val="1"/>
    <c:dispBlanksAs val="gap"/>
    <c:showDLblsOverMax val="0"/>
  </c:chart>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9.5619545751726882E-3"/>
          <c:y val="0"/>
          <c:w val="0.84059043148179102"/>
          <c:h val="0.9378399378399378"/>
        </c:manualLayout>
      </c:layout>
      <c:pie3DChart>
        <c:varyColors val="1"/>
        <c:ser>
          <c:idx val="0"/>
          <c:order val="0"/>
          <c:explosion val="25"/>
          <c:dPt>
            <c:idx val="0"/>
            <c:bubble3D val="0"/>
            <c:explosion val="1"/>
            <c:spPr>
              <a:solidFill>
                <a:schemeClr val="accent5">
                  <a:lumMod val="60000"/>
                  <a:lumOff val="40000"/>
                </a:schemeClr>
              </a:solidFill>
            </c:spPr>
          </c:dPt>
          <c:dPt>
            <c:idx val="1"/>
            <c:bubble3D val="0"/>
            <c:spPr>
              <a:solidFill>
                <a:schemeClr val="accent5">
                  <a:lumMod val="40000"/>
                  <a:lumOff val="60000"/>
                </a:schemeClr>
              </a:solidFill>
            </c:spPr>
          </c:dPt>
          <c:dPt>
            <c:idx val="2"/>
            <c:bubble3D val="0"/>
            <c:spPr>
              <a:solidFill>
                <a:schemeClr val="accent5">
                  <a:lumMod val="20000"/>
                  <a:lumOff val="80000"/>
                </a:schemeClr>
              </a:solidFill>
            </c:spPr>
          </c:dPt>
          <c:dLbls>
            <c:dLbl>
              <c:idx val="0"/>
              <c:layout>
                <c:manualLayout>
                  <c:x val="-0.29830163828799405"/>
                  <c:y val="-0.12413872938371803"/>
                </c:manualLayout>
              </c:layout>
              <c:tx>
                <c:rich>
                  <a:bodyPr/>
                  <a:lstStyle/>
                  <a:p>
                    <a:r>
                      <a:rPr lang="en-US" sz="1600" b="1" dirty="0" smtClean="0"/>
                      <a:t>636 366,9</a:t>
                    </a:r>
                    <a:endParaRPr lang="en-US" b="1" dirty="0"/>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sz="1600" b="1" dirty="0" smtClean="0"/>
                      <a:t>318</a:t>
                    </a:r>
                    <a:r>
                      <a:rPr lang="ru-RU" sz="1600" b="1" dirty="0" smtClean="0"/>
                      <a:t> </a:t>
                    </a:r>
                    <a:r>
                      <a:rPr lang="en-US" sz="1600" b="1" dirty="0" smtClean="0"/>
                      <a:t>427,5 </a:t>
                    </a:r>
                    <a:endParaRPr lang="en-US" b="1" dirty="0"/>
                  </a:p>
                </c:rich>
              </c:tx>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sz="1600" b="1" dirty="0" smtClean="0"/>
                      <a:t>34</a:t>
                    </a:r>
                    <a:r>
                      <a:rPr lang="en-US" sz="1600" b="1" baseline="0" dirty="0" smtClean="0"/>
                      <a:t> </a:t>
                    </a:r>
                    <a:r>
                      <a:rPr lang="en-US" sz="1600" b="1" dirty="0" smtClean="0"/>
                      <a:t>807,0</a:t>
                    </a:r>
                    <a:endParaRPr lang="en-US" b="1" dirty="0"/>
                  </a:p>
                </c:rich>
              </c:tx>
              <c:showLegendKey val="0"/>
              <c:showVal val="1"/>
              <c:showCatName val="0"/>
              <c:showSerName val="0"/>
              <c:showPercent val="0"/>
              <c:showBubbleSize val="0"/>
              <c:extLst>
                <c:ext xmlns:c15="http://schemas.microsoft.com/office/drawing/2012/chart" uri="{CE6537A1-D6FC-4f65-9D91-7224C49458BB}"/>
              </c:extLst>
            </c:dLbl>
            <c:txPr>
              <a:bodyPr/>
              <a:lstStyle/>
              <a:p>
                <a:pPr>
                  <a:defRPr sz="1600"/>
                </a:pPr>
                <a:endParaRPr lang="ru-RU"/>
              </a:p>
            </c:txPr>
            <c:showLegendKey val="0"/>
            <c:showVal val="1"/>
            <c:showCatName val="0"/>
            <c:showSerName val="0"/>
            <c:showPercent val="0"/>
            <c:showBubbleSize val="0"/>
            <c:showLeaderLines val="1"/>
            <c:extLst>
              <c:ext xmlns:c15="http://schemas.microsoft.com/office/drawing/2012/chart" uri="{CE6537A1-D6FC-4f65-9D91-7224C49458BB}"/>
            </c:extLst>
          </c:dLbls>
          <c:cat>
            <c:strRef>
              <c:f>'[Диаграмма в Microsoft Office PowerPoint]Лист1'!$A$11:$A$13</c:f>
              <c:strCache>
                <c:ptCount val="3"/>
                <c:pt idx="0">
                  <c:v>Федеральный бюджет</c:v>
                </c:pt>
                <c:pt idx="1">
                  <c:v>Бюджет Московской области</c:v>
                </c:pt>
                <c:pt idx="2">
                  <c:v>Муниципальный бюджет</c:v>
                </c:pt>
              </c:strCache>
            </c:strRef>
          </c:cat>
          <c:val>
            <c:numRef>
              <c:f>'[Диаграмма в Microsoft Office PowerPoint]Лист1'!$B$11:$B$13</c:f>
              <c:numCache>
                <c:formatCode>General</c:formatCode>
                <c:ptCount val="3"/>
                <c:pt idx="0">
                  <c:v>636366.9</c:v>
                </c:pt>
                <c:pt idx="1">
                  <c:v>318427.5</c:v>
                </c:pt>
                <c:pt idx="2">
                  <c:v>34807</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6.8095549428162667E-3"/>
          <c:y val="0.69566963518206515"/>
          <c:w val="0.66678093938618799"/>
          <c:h val="0.20534928767091903"/>
        </c:manualLayout>
      </c:layout>
      <c:overlay val="0"/>
    </c:legend>
    <c:plotVisOnly val="1"/>
    <c:dispBlanksAs val="zero"/>
    <c:showDLblsOverMax val="0"/>
  </c:chart>
  <c:txPr>
    <a:bodyPr/>
    <a:lstStyle/>
    <a:p>
      <a:pPr>
        <a:defRPr sz="1800"/>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solidFill>
                  <a:schemeClr val="accent1"/>
                </a:solidFill>
              </a:defRPr>
            </a:pPr>
            <a:r>
              <a:rPr lang="ru-RU" dirty="0" smtClean="0">
                <a:solidFill>
                  <a:schemeClr val="accent1"/>
                </a:solidFill>
              </a:rPr>
              <a:t>Количество заявителей</a:t>
            </a:r>
            <a:endParaRPr lang="ru-RU" dirty="0">
              <a:solidFill>
                <a:schemeClr val="accent1"/>
              </a:solidFill>
            </a:endParaRPr>
          </a:p>
        </c:rich>
      </c:tx>
      <c:layout>
        <c:manualLayout>
          <c:xMode val="edge"/>
          <c:yMode val="edge"/>
          <c:x val="3.0000077037995742E-2"/>
          <c:y val="1.1417695720207118E-2"/>
        </c:manualLayout>
      </c:layout>
      <c:overlay val="0"/>
    </c:title>
    <c:autoTitleDeleted val="0"/>
    <c:plotArea>
      <c:layout/>
      <c:pieChart>
        <c:varyColors val="1"/>
        <c:ser>
          <c:idx val="0"/>
          <c:order val="0"/>
          <c:tx>
            <c:strRef>
              <c:f>Лист1!$B$1</c:f>
              <c:strCache>
                <c:ptCount val="1"/>
                <c:pt idx="0">
                  <c:v>Заявители</c:v>
                </c:pt>
              </c:strCache>
            </c:strRef>
          </c:tx>
          <c:explosion val="25"/>
          <c:dLbls>
            <c:txPr>
              <a:bodyPr/>
              <a:lstStyle/>
              <a:p>
                <a:pPr>
                  <a:defRPr b="1" i="0">
                    <a:solidFill>
                      <a:schemeClr val="bg1"/>
                    </a:solidFill>
                  </a:defRPr>
                </a:pPr>
                <a:endParaRPr lang="ru-RU"/>
              </a:p>
            </c:txPr>
            <c:showLegendKey val="0"/>
            <c:showVal val="1"/>
            <c:showCatName val="0"/>
            <c:showSerName val="0"/>
            <c:showPercent val="0"/>
            <c:showBubbleSize val="0"/>
            <c:showLeaderLines val="1"/>
          </c:dLbls>
          <c:cat>
            <c:strRef>
              <c:f>Лист1!$A$2:$A$3</c:f>
              <c:strCache>
                <c:ptCount val="2"/>
                <c:pt idx="0">
                  <c:v>Участники не прошедшие конкурсный отбор</c:v>
                </c:pt>
                <c:pt idx="1">
                  <c:v>Получатели поддержки </c:v>
                </c:pt>
              </c:strCache>
            </c:strRef>
          </c:cat>
          <c:val>
            <c:numRef>
              <c:f>Лист1!$B$2:$B$3</c:f>
              <c:numCache>
                <c:formatCode>General</c:formatCode>
                <c:ptCount val="2"/>
                <c:pt idx="0">
                  <c:v>13</c:v>
                </c:pt>
                <c:pt idx="1">
                  <c:v>83</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56877759663972116"/>
          <c:y val="0.39147596445328586"/>
          <c:w val="0.4187610631006371"/>
          <c:h val="0.39200804746199225"/>
        </c:manualLayout>
      </c:layout>
      <c:overlay val="0"/>
    </c:legend>
    <c:plotVisOnly val="1"/>
    <c:dispBlanksAs val="gap"/>
    <c:showDLblsOverMax val="0"/>
  </c:chart>
  <c:txPr>
    <a:bodyPr/>
    <a:lstStyle/>
    <a:p>
      <a:pPr>
        <a:defRPr sz="1800">
          <a:latin typeface="Times New Roman" panose="02020603050405020304" pitchFamily="18" charset="0"/>
          <a:cs typeface="Times New Roman" panose="02020603050405020304" pitchFamily="18" charset="0"/>
        </a:defRPr>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solidFill>
                  <a:schemeClr val="accent1"/>
                </a:solidFill>
              </a:defRPr>
            </a:pPr>
            <a:r>
              <a:rPr lang="ru-RU" dirty="0" smtClean="0">
                <a:solidFill>
                  <a:schemeClr val="accent1"/>
                </a:solidFill>
              </a:rPr>
              <a:t>Финансирование</a:t>
            </a:r>
            <a:endParaRPr lang="ru-RU" dirty="0">
              <a:solidFill>
                <a:schemeClr val="accent1"/>
              </a:solidFill>
            </a:endParaRPr>
          </a:p>
        </c:rich>
      </c:tx>
      <c:layout>
        <c:manualLayout>
          <c:xMode val="edge"/>
          <c:yMode val="edge"/>
          <c:x val="0.30703237843681086"/>
          <c:y val="0"/>
        </c:manualLayout>
      </c:layout>
      <c:overlay val="0"/>
    </c:title>
    <c:autoTitleDeleted val="0"/>
    <c:plotArea>
      <c:layout/>
      <c:pieChart>
        <c:varyColors val="1"/>
        <c:ser>
          <c:idx val="0"/>
          <c:order val="0"/>
          <c:tx>
            <c:strRef>
              <c:f>Лист1!$B$1</c:f>
              <c:strCache>
                <c:ptCount val="1"/>
                <c:pt idx="0">
                  <c:v>Заявители</c:v>
                </c:pt>
              </c:strCache>
            </c:strRef>
          </c:tx>
          <c:dLbls>
            <c:txPr>
              <a:bodyPr/>
              <a:lstStyle/>
              <a:p>
                <a:pPr>
                  <a:defRPr b="1" i="0">
                    <a:solidFill>
                      <a:schemeClr val="bg1"/>
                    </a:solidFill>
                  </a:defRPr>
                </a:pPr>
                <a:endParaRPr lang="ru-RU"/>
              </a:p>
            </c:txPr>
            <c:showLegendKey val="0"/>
            <c:showVal val="0"/>
            <c:showCatName val="0"/>
            <c:showSerName val="0"/>
            <c:showPercent val="1"/>
            <c:showBubbleSize val="0"/>
            <c:showLeaderLines val="1"/>
          </c:dLbls>
          <c:cat>
            <c:strRef>
              <c:f>Лист1!$A$2:$A$3</c:f>
              <c:strCache>
                <c:ptCount val="2"/>
                <c:pt idx="0">
                  <c:v>Средства направленные на субсидии</c:v>
                </c:pt>
                <c:pt idx="1">
                  <c:v>Неосвоенные бюджетные средства</c:v>
                </c:pt>
              </c:strCache>
            </c:strRef>
          </c:cat>
          <c:val>
            <c:numRef>
              <c:f>Лист1!$B$2:$B$3</c:f>
              <c:numCache>
                <c:formatCode>General</c:formatCode>
                <c:ptCount val="2"/>
                <c:pt idx="0">
                  <c:v>101663.15399999999</c:v>
                </c:pt>
                <c:pt idx="1">
                  <c:v>40917.245999999999</c:v>
                </c:pt>
              </c:numCache>
            </c:numRef>
          </c:val>
        </c:ser>
        <c:dLbls>
          <c:showLegendKey val="0"/>
          <c:showVal val="0"/>
          <c:showCatName val="0"/>
          <c:showSerName val="0"/>
          <c:showPercent val="1"/>
          <c:showBubbleSize val="0"/>
          <c:showLeaderLines val="1"/>
        </c:dLbls>
        <c:firstSliceAng val="0"/>
      </c:pieChart>
    </c:plotArea>
    <c:legend>
      <c:legendPos val="t"/>
      <c:overlay val="0"/>
    </c:legend>
    <c:plotVisOnly val="1"/>
    <c:dispBlanksAs val="gap"/>
    <c:showDLblsOverMax val="0"/>
  </c:chart>
  <c:txPr>
    <a:bodyPr/>
    <a:lstStyle/>
    <a:p>
      <a:pPr>
        <a:defRPr sz="1800">
          <a:latin typeface="Times New Roman" panose="02020603050405020304" pitchFamily="18" charset="0"/>
          <a:cs typeface="Times New Roman" panose="02020603050405020304" pitchFamily="18" charset="0"/>
        </a:defRPr>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5"/>
    </mc:Choice>
    <mc:Fallback>
      <c:style val="15"/>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Ряд 1</c:v>
                </c:pt>
              </c:strCache>
            </c:strRef>
          </c:tx>
          <c:invertIfNegative val="0"/>
          <c:cat>
            <c:numRef>
              <c:f>Лист1!$A$2:$A$4</c:f>
              <c:numCache>
                <c:formatCode>General</c:formatCode>
                <c:ptCount val="3"/>
                <c:pt idx="0">
                  <c:v>2014</c:v>
                </c:pt>
                <c:pt idx="1">
                  <c:v>2015</c:v>
                </c:pt>
                <c:pt idx="2">
                  <c:v>2016</c:v>
                </c:pt>
              </c:numCache>
            </c:numRef>
          </c:cat>
          <c:val>
            <c:numRef>
              <c:f>Лист1!$B$2:$B$4</c:f>
              <c:numCache>
                <c:formatCode>General</c:formatCode>
                <c:ptCount val="3"/>
                <c:pt idx="0">
                  <c:v>67</c:v>
                </c:pt>
                <c:pt idx="1">
                  <c:v>113</c:v>
                </c:pt>
                <c:pt idx="2">
                  <c:v>170</c:v>
                </c:pt>
              </c:numCache>
            </c:numRef>
          </c:val>
        </c:ser>
        <c:dLbls>
          <c:showLegendKey val="0"/>
          <c:showVal val="1"/>
          <c:showCatName val="0"/>
          <c:showSerName val="0"/>
          <c:showPercent val="0"/>
          <c:showBubbleSize val="0"/>
        </c:dLbls>
        <c:gapWidth val="150"/>
        <c:shape val="cylinder"/>
        <c:axId val="68631936"/>
        <c:axId val="69035136"/>
        <c:axId val="0"/>
      </c:bar3DChart>
      <c:catAx>
        <c:axId val="68631936"/>
        <c:scaling>
          <c:orientation val="minMax"/>
        </c:scaling>
        <c:delete val="0"/>
        <c:axPos val="b"/>
        <c:numFmt formatCode="General" sourceLinked="1"/>
        <c:majorTickMark val="none"/>
        <c:minorTickMark val="none"/>
        <c:tickLblPos val="none"/>
        <c:crossAx val="69035136"/>
        <c:crosses val="autoZero"/>
        <c:auto val="1"/>
        <c:lblAlgn val="ctr"/>
        <c:lblOffset val="100"/>
        <c:noMultiLvlLbl val="0"/>
      </c:catAx>
      <c:valAx>
        <c:axId val="69035136"/>
        <c:scaling>
          <c:orientation val="minMax"/>
        </c:scaling>
        <c:delete val="1"/>
        <c:axPos val="l"/>
        <c:numFmt formatCode="General" sourceLinked="1"/>
        <c:majorTickMark val="out"/>
        <c:minorTickMark val="none"/>
        <c:tickLblPos val="none"/>
        <c:crossAx val="68631936"/>
        <c:crosses val="autoZero"/>
        <c:crossBetween val="between"/>
      </c:valAx>
    </c:plotArea>
    <c:plotVisOnly val="1"/>
    <c:dispBlanksAs val="gap"/>
    <c:showDLblsOverMax val="0"/>
  </c:chart>
  <c:txPr>
    <a:bodyPr/>
    <a:lstStyle/>
    <a:p>
      <a:pPr>
        <a:defRPr sz="1800"/>
      </a:pPr>
      <a:endParaRPr lang="ru-RU"/>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ru-RU" sz="1600" dirty="0" smtClean="0"/>
              <a:t>Виды деятельности </a:t>
            </a:r>
          </a:p>
          <a:p>
            <a:pPr>
              <a:defRPr sz="1600"/>
            </a:pPr>
            <a:r>
              <a:rPr lang="ru-RU" sz="1600" dirty="0" smtClean="0"/>
              <a:t>заемщиков</a:t>
            </a:r>
            <a:r>
              <a:rPr lang="ru-RU" sz="1600" baseline="0" dirty="0" smtClean="0"/>
              <a:t> в 2015 году</a:t>
            </a:r>
            <a:endParaRPr lang="ru-RU" sz="1600" dirty="0"/>
          </a:p>
        </c:rich>
      </c:tx>
      <c:layout>
        <c:manualLayout>
          <c:xMode val="edge"/>
          <c:yMode val="edge"/>
          <c:x val="0.52021153846153845"/>
          <c:y val="7.5156403942760741E-2"/>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45192307692307693"/>
          <c:y val="0"/>
          <c:w val="0.5198767413688673"/>
          <c:h val="0.71581161222630174"/>
        </c:manualLayout>
      </c:layout>
      <c:pie3DChart>
        <c:varyColors val="1"/>
        <c:ser>
          <c:idx val="0"/>
          <c:order val="0"/>
          <c:tx>
            <c:strRef>
              <c:f>Лист1!$B$1</c:f>
              <c:strCache>
                <c:ptCount val="1"/>
                <c:pt idx="0">
                  <c:v>Продажи</c:v>
                </c:pt>
              </c:strCache>
            </c:strRef>
          </c:tx>
          <c:explosion val="25"/>
          <c:dLbls>
            <c:dLbl>
              <c:idx val="6"/>
              <c:layout>
                <c:manualLayout>
                  <c:x val="2.8630905511810953E-2"/>
                  <c:y val="2.0610270000015217E-2"/>
                </c:manualLayout>
              </c:layout>
              <c:showLegendKey val="0"/>
              <c:showVal val="1"/>
              <c:showCatName val="0"/>
              <c:showSerName val="0"/>
              <c:showPercent val="0"/>
              <c:showBubbleSize val="0"/>
            </c:dLbl>
            <c:txPr>
              <a:bodyPr/>
              <a:lstStyle/>
              <a:p>
                <a:pPr>
                  <a:defRPr sz="1400" b="1"/>
                </a:pPr>
                <a:endParaRPr lang="ru-RU"/>
              </a:p>
            </c:txPr>
            <c:showLegendKey val="0"/>
            <c:showVal val="1"/>
            <c:showCatName val="0"/>
            <c:showSerName val="0"/>
            <c:showPercent val="0"/>
            <c:showBubbleSize val="0"/>
            <c:showLeaderLines val="1"/>
          </c:dLbls>
          <c:cat>
            <c:strRef>
              <c:f>Лист1!$A$2:$A$9</c:f>
              <c:strCache>
                <c:ptCount val="8"/>
                <c:pt idx="0">
                  <c:v>Розничная торговля</c:v>
                </c:pt>
                <c:pt idx="1">
                  <c:v>Производство </c:v>
                </c:pt>
                <c:pt idx="2">
                  <c:v>Бытовые услуги </c:v>
                </c:pt>
                <c:pt idx="3">
                  <c:v>Сельское хозяйство</c:v>
                </c:pt>
                <c:pt idx="4">
                  <c:v>Оптовая торговля</c:v>
                </c:pt>
                <c:pt idx="5">
                  <c:v>Транспортные услуги</c:v>
                </c:pt>
                <c:pt idx="6">
                  <c:v>Строительство</c:v>
                </c:pt>
                <c:pt idx="7">
                  <c:v>Прочие</c:v>
                </c:pt>
              </c:strCache>
            </c:strRef>
          </c:cat>
          <c:val>
            <c:numRef>
              <c:f>Лист1!$B$2:$B$9</c:f>
              <c:numCache>
                <c:formatCode>General</c:formatCode>
                <c:ptCount val="8"/>
                <c:pt idx="0">
                  <c:v>22</c:v>
                </c:pt>
                <c:pt idx="1">
                  <c:v>20</c:v>
                </c:pt>
                <c:pt idx="2">
                  <c:v>17</c:v>
                </c:pt>
                <c:pt idx="3">
                  <c:v>13</c:v>
                </c:pt>
                <c:pt idx="4">
                  <c:v>8</c:v>
                </c:pt>
                <c:pt idx="5">
                  <c:v>7</c:v>
                </c:pt>
                <c:pt idx="6">
                  <c:v>4</c:v>
                </c:pt>
                <c:pt idx="7">
                  <c:v>9</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41603058752271349"/>
          <c:y val="0.60364034287551949"/>
          <c:w val="0.55127710478497882"/>
          <c:h val="0.39129940772695754"/>
        </c:manualLayout>
      </c:layout>
      <c:overlay val="0"/>
    </c:legend>
    <c:plotVisOnly val="1"/>
    <c:dispBlanksAs val="gap"/>
    <c:showDLblsOverMax val="0"/>
  </c:chart>
  <c:txPr>
    <a:bodyPr/>
    <a:lstStyle/>
    <a:p>
      <a:pPr>
        <a:defRPr sz="1800"/>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sz="1600" dirty="0"/>
              <a:t>Структура поручительств </a:t>
            </a:r>
            <a:endParaRPr lang="ru-RU" sz="1600" dirty="0" smtClean="0"/>
          </a:p>
          <a:p>
            <a:pPr>
              <a:defRPr/>
            </a:pPr>
            <a:r>
              <a:rPr lang="ru-RU" sz="1600" dirty="0" smtClean="0"/>
              <a:t>по </a:t>
            </a:r>
            <a:r>
              <a:rPr lang="ru-RU" sz="1600" dirty="0"/>
              <a:t>видам деятельности в 2015 г.</a:t>
            </a:r>
          </a:p>
        </c:rich>
      </c:tx>
      <c:layout>
        <c:manualLayout>
          <c:xMode val="edge"/>
          <c:yMode val="edge"/>
          <c:x val="0.33220669291338584"/>
          <c:y val="0.1529562831441714"/>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34038470715636066"/>
          <c:y val="0.10836286951992581"/>
          <c:w val="0.57042489400363428"/>
          <c:h val="0.70910391317396315"/>
        </c:manualLayout>
      </c:layout>
      <c:pie3DChart>
        <c:varyColors val="1"/>
        <c:ser>
          <c:idx val="0"/>
          <c:order val="0"/>
          <c:tx>
            <c:strRef>
              <c:f>Лист1!$B$1</c:f>
              <c:strCache>
                <c:ptCount val="1"/>
                <c:pt idx="0">
                  <c:v>Структура поручительств по видам деятельности в 2015 г.</c:v>
                </c:pt>
              </c:strCache>
            </c:strRef>
          </c:tx>
          <c:explosion val="25"/>
          <c:dLbls>
            <c:dLbl>
              <c:idx val="2"/>
              <c:layout>
                <c:manualLayout>
                  <c:x val="1.9680648092065416E-2"/>
                  <c:y val="-2.0947636024430109E-2"/>
                </c:manualLayout>
              </c:layout>
              <c:showLegendKey val="0"/>
              <c:showVal val="1"/>
              <c:showCatName val="0"/>
              <c:showSerName val="0"/>
              <c:showPercent val="0"/>
              <c:showBubbleSize val="0"/>
            </c:dLbl>
            <c:dLbl>
              <c:idx val="3"/>
              <c:layout>
                <c:manualLayout>
                  <c:x val="1.2226832222895214E-2"/>
                  <c:y val="-2.7501114051668571E-3"/>
                </c:manualLayout>
              </c:layout>
              <c:showLegendKey val="0"/>
              <c:showVal val="1"/>
              <c:showCatName val="0"/>
              <c:showSerName val="0"/>
              <c:showPercent val="0"/>
              <c:showBubbleSize val="0"/>
            </c:dLbl>
            <c:dLbl>
              <c:idx val="4"/>
              <c:layout>
                <c:manualLayout>
                  <c:x val="1.3169594185342217E-2"/>
                  <c:y val="3.86919507312815E-3"/>
                </c:manualLayout>
              </c:layout>
              <c:showLegendKey val="0"/>
              <c:showVal val="1"/>
              <c:showCatName val="0"/>
              <c:showSerName val="0"/>
              <c:showPercent val="0"/>
              <c:showBubbleSize val="0"/>
            </c:dLbl>
            <c:dLbl>
              <c:idx val="5"/>
              <c:layout>
                <c:manualLayout>
                  <c:x val="2.1533010296789824E-2"/>
                  <c:y val="-2.0952915499201563E-3"/>
                </c:manualLayout>
              </c:layout>
              <c:showLegendKey val="0"/>
              <c:showVal val="1"/>
              <c:showCatName val="0"/>
              <c:showSerName val="0"/>
              <c:showPercent val="0"/>
              <c:showBubbleSize val="0"/>
            </c:dLbl>
            <c:dLbl>
              <c:idx val="6"/>
              <c:layout>
                <c:manualLayout>
                  <c:x val="2.3612734706238644E-2"/>
                  <c:y val="2.8923272568228552E-3"/>
                </c:manualLayout>
              </c:layout>
              <c:showLegendKey val="0"/>
              <c:showVal val="1"/>
              <c:showCatName val="0"/>
              <c:showSerName val="0"/>
              <c:showPercent val="0"/>
              <c:showBubbleSize val="0"/>
            </c:dLbl>
            <c:txPr>
              <a:bodyPr/>
              <a:lstStyle/>
              <a:p>
                <a:pPr>
                  <a:defRPr sz="1400" b="1"/>
                </a:pPr>
                <a:endParaRPr lang="ru-RU"/>
              </a:p>
            </c:txPr>
            <c:showLegendKey val="0"/>
            <c:showVal val="1"/>
            <c:showCatName val="0"/>
            <c:showSerName val="0"/>
            <c:showPercent val="0"/>
            <c:showBubbleSize val="0"/>
            <c:showLeaderLines val="1"/>
          </c:dLbls>
          <c:cat>
            <c:strRef>
              <c:f>Лист1!$A$2:$A$8</c:f>
              <c:strCache>
                <c:ptCount val="7"/>
                <c:pt idx="0">
                  <c:v>Производство</c:v>
                </c:pt>
                <c:pt idx="1">
                  <c:v>Торговля</c:v>
                </c:pt>
                <c:pt idx="2">
                  <c:v>Строительство</c:v>
                </c:pt>
                <c:pt idx="3">
                  <c:v>С/хозяйство</c:v>
                </c:pt>
                <c:pt idx="4">
                  <c:v>Услуги</c:v>
                </c:pt>
                <c:pt idx="5">
                  <c:v>Недвижимость</c:v>
                </c:pt>
                <c:pt idx="6">
                  <c:v>Прочие</c:v>
                </c:pt>
              </c:strCache>
            </c:strRef>
          </c:cat>
          <c:val>
            <c:numRef>
              <c:f>Лист1!$B$2:$B$8</c:f>
              <c:numCache>
                <c:formatCode>General</c:formatCode>
                <c:ptCount val="7"/>
                <c:pt idx="0">
                  <c:v>40</c:v>
                </c:pt>
                <c:pt idx="1">
                  <c:v>33</c:v>
                </c:pt>
                <c:pt idx="2">
                  <c:v>14</c:v>
                </c:pt>
                <c:pt idx="3">
                  <c:v>5</c:v>
                </c:pt>
                <c:pt idx="4">
                  <c:v>2</c:v>
                </c:pt>
                <c:pt idx="5">
                  <c:v>2</c:v>
                </c:pt>
                <c:pt idx="6">
                  <c:v>4</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37333865609456163"/>
          <c:y val="0.65196448431327814"/>
          <c:w val="0.39449351173760622"/>
          <c:h val="0.34609679356049261"/>
        </c:manualLayout>
      </c:layout>
      <c:overlay val="0"/>
    </c:legend>
    <c:plotVisOnly val="1"/>
    <c:dispBlanksAs val="gap"/>
    <c:showDLblsOverMax val="0"/>
  </c:chart>
  <c:txPr>
    <a:bodyPr/>
    <a:lstStyle/>
    <a:p>
      <a:pPr>
        <a:defRPr sz="1800"/>
      </a:pPr>
      <a:endParaRPr lang="ru-RU"/>
    </a:p>
  </c:txPr>
  <c:externalData r:id="rId1">
    <c:autoUpdate val="0"/>
  </c:externalData>
  <c:userShapes r:id="rId2"/>
</c:chartSpace>
</file>

<file path=ppt/diagrams/_rels/data1.xml.rels><?xml version="1.0" encoding="UTF-8" standalone="yes"?>
<Relationships xmlns="http://schemas.openxmlformats.org/package/2006/relationships"><Relationship Id="rId1" Type="http://schemas.openxmlformats.org/officeDocument/2006/relationships/hyperlink" Target="http://fpmo.ru/"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fpmo.ru/"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EC1B41-261A-42A8-AEEC-A811FAA73966}"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ru-RU"/>
        </a:p>
      </dgm:t>
    </dgm:pt>
    <dgm:pt modelId="{872413B6-0A3E-4434-89A8-DB726AD01AAE}">
      <dgm:prSet phldrT="[Текст]" custT="1"/>
      <dgm:spPr/>
      <dgm:t>
        <a:bodyPr/>
        <a:lstStyle/>
        <a:p>
          <a:r>
            <a:rPr lang="ru-RU" sz="2800" dirty="0" smtClean="0">
              <a:latin typeface="Times New Roman" panose="02020603050405020304" pitchFamily="18" charset="0"/>
              <a:cs typeface="Times New Roman" panose="02020603050405020304" pitchFamily="18" charset="0"/>
            </a:rPr>
            <a:t>Личный кабинет. </a:t>
          </a:r>
          <a:endParaRPr lang="ru-RU" sz="2800" dirty="0"/>
        </a:p>
      </dgm:t>
    </dgm:pt>
    <dgm:pt modelId="{BC10E248-F51C-48DB-B3E5-C9192F62A230}" type="parTrans" cxnId="{9569B1C7-55FA-4F1C-9678-D530133F80D0}">
      <dgm:prSet/>
      <dgm:spPr/>
      <dgm:t>
        <a:bodyPr/>
        <a:lstStyle/>
        <a:p>
          <a:endParaRPr lang="ru-RU"/>
        </a:p>
      </dgm:t>
    </dgm:pt>
    <dgm:pt modelId="{029E82AD-FE43-4AD7-BC4A-A0FA21DDCA35}" type="sibTrans" cxnId="{9569B1C7-55FA-4F1C-9678-D530133F80D0}">
      <dgm:prSet/>
      <dgm:spPr/>
      <dgm:t>
        <a:bodyPr/>
        <a:lstStyle/>
        <a:p>
          <a:endParaRPr lang="ru-RU"/>
        </a:p>
      </dgm:t>
    </dgm:pt>
    <dgm:pt modelId="{8A48E347-F6A7-41B2-80EA-165270544E2B}">
      <dgm:prSet phldrT="[Текст]"/>
      <dgm:spPr/>
      <dgm:t>
        <a:bodyPr/>
        <a:lstStyle/>
        <a:p>
          <a:r>
            <a:rPr lang="ru-RU" dirty="0" smtClean="0">
              <a:latin typeface="Times New Roman" panose="02020603050405020304" pitchFamily="18" charset="0"/>
              <a:cs typeface="Times New Roman" panose="02020603050405020304" pitchFamily="18" charset="0"/>
            </a:rPr>
            <a:t>Для подготовки Заявки субъект МСП:</a:t>
          </a:r>
          <a:endParaRPr lang="ru-RU" dirty="0"/>
        </a:p>
      </dgm:t>
    </dgm:pt>
    <dgm:pt modelId="{9A44B759-0772-41E8-9BCB-8469B89F884A}" type="parTrans" cxnId="{AE5A27CF-9A39-4D19-9C88-341C305983F1}">
      <dgm:prSet/>
      <dgm:spPr/>
      <dgm:t>
        <a:bodyPr/>
        <a:lstStyle/>
        <a:p>
          <a:endParaRPr lang="ru-RU"/>
        </a:p>
      </dgm:t>
    </dgm:pt>
    <dgm:pt modelId="{5227C1DA-47F0-4C80-9D70-28F9C2B9BC7C}" type="sibTrans" cxnId="{AE5A27CF-9A39-4D19-9C88-341C305983F1}">
      <dgm:prSet/>
      <dgm:spPr/>
      <dgm:t>
        <a:bodyPr/>
        <a:lstStyle/>
        <a:p>
          <a:endParaRPr lang="ru-RU"/>
        </a:p>
      </dgm:t>
    </dgm:pt>
    <dgm:pt modelId="{A46C90D6-410A-41E6-BDE6-CC8F8311E0C0}">
      <dgm:prSet phldrT="[Текст]"/>
      <dgm:spPr/>
      <dgm:t>
        <a:bodyPr/>
        <a:lstStyle/>
        <a:p>
          <a:r>
            <a:rPr lang="ru-RU" dirty="0" smtClean="0">
              <a:latin typeface="Times New Roman" panose="02020603050405020304" pitchFamily="18" charset="0"/>
              <a:cs typeface="Times New Roman" panose="02020603050405020304" pitchFamily="18" charset="0"/>
            </a:rPr>
            <a:t>Отзыв Заявки Заявителем </a:t>
          </a:r>
          <a:endParaRPr lang="ru-RU" dirty="0">
            <a:latin typeface="Times New Roman" panose="02020603050405020304" pitchFamily="18" charset="0"/>
            <a:cs typeface="Times New Roman" panose="02020603050405020304" pitchFamily="18" charset="0"/>
          </a:endParaRPr>
        </a:p>
      </dgm:t>
    </dgm:pt>
    <dgm:pt modelId="{C2DA83FC-D305-461C-A0D8-4587644AAE4C}" type="parTrans" cxnId="{67E4A6F6-6AB6-4718-87A1-BCA359AC1FF0}">
      <dgm:prSet/>
      <dgm:spPr/>
      <dgm:t>
        <a:bodyPr/>
        <a:lstStyle/>
        <a:p>
          <a:endParaRPr lang="ru-RU"/>
        </a:p>
      </dgm:t>
    </dgm:pt>
    <dgm:pt modelId="{E6B2A9BD-0924-447A-865A-62310381A6F9}" type="sibTrans" cxnId="{67E4A6F6-6AB6-4718-87A1-BCA359AC1FF0}">
      <dgm:prSet/>
      <dgm:spPr/>
      <dgm:t>
        <a:bodyPr/>
        <a:lstStyle/>
        <a:p>
          <a:endParaRPr lang="ru-RU"/>
        </a:p>
      </dgm:t>
    </dgm:pt>
    <dgm:pt modelId="{D875CE81-D7C4-4365-ADAF-D3673DE73169}">
      <dgm:prSet phldrT="[Текст]"/>
      <dgm:spPr/>
      <dgm:t>
        <a:bodyPr/>
        <a:lstStyle/>
        <a:p>
          <a:r>
            <a:rPr lang="ru-RU" dirty="0" smtClean="0">
              <a:latin typeface="Times New Roman" panose="02020603050405020304" pitchFamily="18" charset="0"/>
              <a:cs typeface="Times New Roman" panose="02020603050405020304" pitchFamily="18" charset="0"/>
            </a:rPr>
            <a:t>- регистрируется на </a:t>
          </a:r>
          <a:r>
            <a:rPr lang="ru-RU" u="sng" dirty="0" smtClean="0">
              <a:latin typeface="Times New Roman" panose="02020603050405020304" pitchFamily="18" charset="0"/>
              <a:cs typeface="Times New Roman" panose="02020603050405020304" pitchFamily="18" charset="0"/>
              <a:hlinkClick xmlns:r="http://schemas.openxmlformats.org/officeDocument/2006/relationships" r:id="rId1"/>
            </a:rPr>
            <a:t>http://</a:t>
          </a:r>
          <a:r>
            <a:rPr lang="en-US" u="sng" dirty="0" err="1" smtClean="0">
              <a:latin typeface="Times New Roman" panose="02020603050405020304" pitchFamily="18" charset="0"/>
              <a:cs typeface="Times New Roman" panose="02020603050405020304" pitchFamily="18" charset="0"/>
              <a:hlinkClick xmlns:r="http://schemas.openxmlformats.org/officeDocument/2006/relationships" r:id="rId1"/>
            </a:rPr>
            <a:t>fpmo</a:t>
          </a:r>
          <a:r>
            <a:rPr lang="ru-RU" u="sng" dirty="0" smtClean="0">
              <a:latin typeface="Times New Roman" panose="02020603050405020304" pitchFamily="18" charset="0"/>
              <a:cs typeface="Times New Roman" panose="02020603050405020304" pitchFamily="18" charset="0"/>
              <a:hlinkClick xmlns:r="http://schemas.openxmlformats.org/officeDocument/2006/relationships" r:id="rId1"/>
            </a:rPr>
            <a:t>.</a:t>
          </a:r>
          <a:r>
            <a:rPr lang="ru-RU" u="sng" dirty="0" err="1" smtClean="0">
              <a:latin typeface="Times New Roman" panose="02020603050405020304" pitchFamily="18" charset="0"/>
              <a:cs typeface="Times New Roman" panose="02020603050405020304" pitchFamily="18" charset="0"/>
              <a:hlinkClick xmlns:r="http://schemas.openxmlformats.org/officeDocument/2006/relationships" r:id="rId1"/>
            </a:rPr>
            <a:t>ru</a:t>
          </a:r>
          <a:r>
            <a:rPr lang="ru-RU" dirty="0" smtClean="0">
              <a:latin typeface="Times New Roman" panose="02020603050405020304" pitchFamily="18" charset="0"/>
              <a:cs typeface="Times New Roman" panose="02020603050405020304" pitchFamily="18" charset="0"/>
            </a:rPr>
            <a:t>, </a:t>
          </a:r>
          <a:endParaRPr lang="ru-RU" dirty="0"/>
        </a:p>
      </dgm:t>
    </dgm:pt>
    <dgm:pt modelId="{E93E12F3-6C53-4E2C-A154-C3A55645671E}" type="parTrans" cxnId="{1E255154-3A29-45C3-8D49-DFFBCA2B0603}">
      <dgm:prSet/>
      <dgm:spPr/>
      <dgm:t>
        <a:bodyPr/>
        <a:lstStyle/>
        <a:p>
          <a:endParaRPr lang="ru-RU"/>
        </a:p>
      </dgm:t>
    </dgm:pt>
    <dgm:pt modelId="{05889B74-C25B-46F9-ACD6-228A5E041A8C}" type="sibTrans" cxnId="{1E255154-3A29-45C3-8D49-DFFBCA2B0603}">
      <dgm:prSet/>
      <dgm:spPr/>
      <dgm:t>
        <a:bodyPr/>
        <a:lstStyle/>
        <a:p>
          <a:endParaRPr lang="ru-RU"/>
        </a:p>
      </dgm:t>
    </dgm:pt>
    <dgm:pt modelId="{0F6E72D2-32F9-48DC-81E1-8784CC470A94}">
      <dgm:prSet phldrT="[Текст]"/>
      <dgm:spPr/>
      <dgm:t>
        <a:bodyPr/>
        <a:lstStyle/>
        <a:p>
          <a:r>
            <a:rPr lang="ru-RU" dirty="0" smtClean="0">
              <a:latin typeface="Times New Roman" panose="02020603050405020304" pitchFamily="18" charset="0"/>
              <a:cs typeface="Times New Roman" panose="02020603050405020304" pitchFamily="18" charset="0"/>
            </a:rPr>
            <a:t>- вносит в личном кабинете данные, </a:t>
          </a:r>
          <a:endParaRPr lang="ru-RU" dirty="0"/>
        </a:p>
      </dgm:t>
    </dgm:pt>
    <dgm:pt modelId="{4011FE55-FDC2-473A-B287-356521719BC7}" type="parTrans" cxnId="{AF03FB8C-77FE-4B90-95BB-AAA0EB22EE64}">
      <dgm:prSet/>
      <dgm:spPr/>
      <dgm:t>
        <a:bodyPr/>
        <a:lstStyle/>
        <a:p>
          <a:endParaRPr lang="ru-RU"/>
        </a:p>
      </dgm:t>
    </dgm:pt>
    <dgm:pt modelId="{6D61FED8-1DE2-4CDC-8076-77A99F2AA21D}" type="sibTrans" cxnId="{AF03FB8C-77FE-4B90-95BB-AAA0EB22EE64}">
      <dgm:prSet/>
      <dgm:spPr/>
      <dgm:t>
        <a:bodyPr/>
        <a:lstStyle/>
        <a:p>
          <a:endParaRPr lang="ru-RU"/>
        </a:p>
      </dgm:t>
    </dgm:pt>
    <dgm:pt modelId="{D25FAAF3-D9A1-42A8-9A2F-F4313698B239}">
      <dgm:prSet phldrT="[Текст]"/>
      <dgm:spPr/>
      <dgm:t>
        <a:bodyPr/>
        <a:lstStyle/>
        <a:p>
          <a:r>
            <a:rPr lang="ru-RU" dirty="0" smtClean="0">
              <a:latin typeface="Times New Roman" panose="02020603050405020304" pitchFamily="18" charset="0"/>
              <a:cs typeface="Times New Roman" panose="02020603050405020304" pitchFamily="18" charset="0"/>
            </a:rPr>
            <a:t>- распечатывает документы, подписывает их, заверяет печатью и оформляет в соответствии с требованиями настоящего Порядка. </a:t>
          </a:r>
          <a:endParaRPr lang="ru-RU" dirty="0"/>
        </a:p>
      </dgm:t>
    </dgm:pt>
    <dgm:pt modelId="{4A80F17F-A162-4AE4-A64C-EAD28BA9E2F8}" type="parTrans" cxnId="{AF901D84-98FF-4F4F-8504-6CC80B3B2FAB}">
      <dgm:prSet/>
      <dgm:spPr/>
      <dgm:t>
        <a:bodyPr/>
        <a:lstStyle/>
        <a:p>
          <a:endParaRPr lang="ru-RU"/>
        </a:p>
      </dgm:t>
    </dgm:pt>
    <dgm:pt modelId="{DE3FC2C9-9043-4941-9F28-51912ECAF591}" type="sibTrans" cxnId="{AF901D84-98FF-4F4F-8504-6CC80B3B2FAB}">
      <dgm:prSet/>
      <dgm:spPr/>
      <dgm:t>
        <a:bodyPr/>
        <a:lstStyle/>
        <a:p>
          <a:endParaRPr lang="ru-RU"/>
        </a:p>
      </dgm:t>
    </dgm:pt>
    <dgm:pt modelId="{FA70CAEC-E9F1-4AD1-B610-1D567D5107F8}">
      <dgm:prSet phldrT="[Текст]"/>
      <dgm:spPr/>
      <dgm:t>
        <a:bodyPr/>
        <a:lstStyle/>
        <a:p>
          <a:endParaRPr lang="ru-RU" dirty="0"/>
        </a:p>
      </dgm:t>
    </dgm:pt>
    <dgm:pt modelId="{5FC93A89-7AD5-4CAF-BE41-A3D2328016A4}" type="sibTrans" cxnId="{314F6C1F-D778-42CA-97CD-D501CD515FA2}">
      <dgm:prSet/>
      <dgm:spPr/>
      <dgm:t>
        <a:bodyPr/>
        <a:lstStyle/>
        <a:p>
          <a:endParaRPr lang="ru-RU"/>
        </a:p>
      </dgm:t>
    </dgm:pt>
    <dgm:pt modelId="{6B26CB71-1EC8-495F-9E2F-3F4B0DAFC496}" type="parTrans" cxnId="{314F6C1F-D778-42CA-97CD-D501CD515FA2}">
      <dgm:prSet/>
      <dgm:spPr/>
      <dgm:t>
        <a:bodyPr/>
        <a:lstStyle/>
        <a:p>
          <a:endParaRPr lang="ru-RU"/>
        </a:p>
      </dgm:t>
    </dgm:pt>
    <dgm:pt modelId="{FB38475C-9511-4F3C-9E1F-D63A0364EC2A}" type="pres">
      <dgm:prSet presAssocID="{3BEC1B41-261A-42A8-AEEC-A811FAA73966}" presName="linear" presStyleCnt="0">
        <dgm:presLayoutVars>
          <dgm:animLvl val="lvl"/>
          <dgm:resizeHandles val="exact"/>
        </dgm:presLayoutVars>
      </dgm:prSet>
      <dgm:spPr/>
      <dgm:t>
        <a:bodyPr/>
        <a:lstStyle/>
        <a:p>
          <a:endParaRPr lang="ru-RU"/>
        </a:p>
      </dgm:t>
    </dgm:pt>
    <dgm:pt modelId="{E5FEB888-C3DD-4299-86F1-8D262EFB06FC}" type="pres">
      <dgm:prSet presAssocID="{872413B6-0A3E-4434-89A8-DB726AD01AAE}" presName="parentText" presStyleLbl="node1" presStyleIdx="0" presStyleCnt="2" custScaleY="44187" custLinFactNeighborX="-548" custLinFactNeighborY="-2347">
        <dgm:presLayoutVars>
          <dgm:chMax val="0"/>
          <dgm:bulletEnabled val="1"/>
        </dgm:presLayoutVars>
      </dgm:prSet>
      <dgm:spPr/>
      <dgm:t>
        <a:bodyPr/>
        <a:lstStyle/>
        <a:p>
          <a:endParaRPr lang="ru-RU"/>
        </a:p>
      </dgm:t>
    </dgm:pt>
    <dgm:pt modelId="{46BA8E9B-0278-435A-838D-2F8158942C5D}" type="pres">
      <dgm:prSet presAssocID="{872413B6-0A3E-4434-89A8-DB726AD01AAE}" presName="childText" presStyleLbl="revTx" presStyleIdx="0" presStyleCnt="2" custScaleY="42795">
        <dgm:presLayoutVars>
          <dgm:bulletEnabled val="1"/>
        </dgm:presLayoutVars>
      </dgm:prSet>
      <dgm:spPr/>
      <dgm:t>
        <a:bodyPr/>
        <a:lstStyle/>
        <a:p>
          <a:endParaRPr lang="ru-RU"/>
        </a:p>
      </dgm:t>
    </dgm:pt>
    <dgm:pt modelId="{3EA81990-2F0C-4F6D-B8DB-7A6DBFBEEEFA}" type="pres">
      <dgm:prSet presAssocID="{A46C90D6-410A-41E6-BDE6-CC8F8311E0C0}" presName="parentText" presStyleLbl="node1" presStyleIdx="1" presStyleCnt="2" custScaleY="42190" custLinFactY="-27586" custLinFactNeighborY="-100000">
        <dgm:presLayoutVars>
          <dgm:chMax val="0"/>
          <dgm:bulletEnabled val="1"/>
        </dgm:presLayoutVars>
      </dgm:prSet>
      <dgm:spPr/>
      <dgm:t>
        <a:bodyPr/>
        <a:lstStyle/>
        <a:p>
          <a:endParaRPr lang="ru-RU"/>
        </a:p>
      </dgm:t>
    </dgm:pt>
    <dgm:pt modelId="{A29C6A48-01B7-47F1-AE07-53B1538273A4}" type="pres">
      <dgm:prSet presAssocID="{A46C90D6-410A-41E6-BDE6-CC8F8311E0C0}" presName="childText" presStyleLbl="revTx" presStyleIdx="1" presStyleCnt="2">
        <dgm:presLayoutVars>
          <dgm:bulletEnabled val="1"/>
        </dgm:presLayoutVars>
      </dgm:prSet>
      <dgm:spPr/>
      <dgm:t>
        <a:bodyPr/>
        <a:lstStyle/>
        <a:p>
          <a:endParaRPr lang="ru-RU"/>
        </a:p>
      </dgm:t>
    </dgm:pt>
  </dgm:ptLst>
  <dgm:cxnLst>
    <dgm:cxn modelId="{AE5A27CF-9A39-4D19-9C88-341C305983F1}" srcId="{872413B6-0A3E-4434-89A8-DB726AD01AAE}" destId="{8A48E347-F6A7-41B2-80EA-165270544E2B}" srcOrd="0" destOrd="0" parTransId="{9A44B759-0772-41E8-9BCB-8469B89F884A}" sibTransId="{5227C1DA-47F0-4C80-9D70-28F9C2B9BC7C}"/>
    <dgm:cxn modelId="{67E4A6F6-6AB6-4718-87A1-BCA359AC1FF0}" srcId="{3BEC1B41-261A-42A8-AEEC-A811FAA73966}" destId="{A46C90D6-410A-41E6-BDE6-CC8F8311E0C0}" srcOrd="1" destOrd="0" parTransId="{C2DA83FC-D305-461C-A0D8-4587644AAE4C}" sibTransId="{E6B2A9BD-0924-447A-865A-62310381A6F9}"/>
    <dgm:cxn modelId="{1E255154-3A29-45C3-8D49-DFFBCA2B0603}" srcId="{872413B6-0A3E-4434-89A8-DB726AD01AAE}" destId="{D875CE81-D7C4-4365-ADAF-D3673DE73169}" srcOrd="1" destOrd="0" parTransId="{E93E12F3-6C53-4E2C-A154-C3A55645671E}" sibTransId="{05889B74-C25B-46F9-ACD6-228A5E041A8C}"/>
    <dgm:cxn modelId="{091731D2-72EF-4450-9565-E0A824FBE90B}" type="presOf" srcId="{872413B6-0A3E-4434-89A8-DB726AD01AAE}" destId="{E5FEB888-C3DD-4299-86F1-8D262EFB06FC}" srcOrd="0" destOrd="0" presId="urn:microsoft.com/office/officeart/2005/8/layout/vList2"/>
    <dgm:cxn modelId="{6300FF97-338B-42EA-8F6B-BDCB29A23BE1}" type="presOf" srcId="{D875CE81-D7C4-4365-ADAF-D3673DE73169}" destId="{46BA8E9B-0278-435A-838D-2F8158942C5D}" srcOrd="0" destOrd="1" presId="urn:microsoft.com/office/officeart/2005/8/layout/vList2"/>
    <dgm:cxn modelId="{AF03FB8C-77FE-4B90-95BB-AAA0EB22EE64}" srcId="{872413B6-0A3E-4434-89A8-DB726AD01AAE}" destId="{0F6E72D2-32F9-48DC-81E1-8784CC470A94}" srcOrd="2" destOrd="0" parTransId="{4011FE55-FDC2-473A-B287-356521719BC7}" sibTransId="{6D61FED8-1DE2-4CDC-8076-77A99F2AA21D}"/>
    <dgm:cxn modelId="{50246E84-BC60-426C-9C5D-522201F91413}" type="presOf" srcId="{0F6E72D2-32F9-48DC-81E1-8784CC470A94}" destId="{46BA8E9B-0278-435A-838D-2F8158942C5D}" srcOrd="0" destOrd="2" presId="urn:microsoft.com/office/officeart/2005/8/layout/vList2"/>
    <dgm:cxn modelId="{9569B1C7-55FA-4F1C-9678-D530133F80D0}" srcId="{3BEC1B41-261A-42A8-AEEC-A811FAA73966}" destId="{872413B6-0A3E-4434-89A8-DB726AD01AAE}" srcOrd="0" destOrd="0" parTransId="{BC10E248-F51C-48DB-B3E5-C9192F62A230}" sibTransId="{029E82AD-FE43-4AD7-BC4A-A0FA21DDCA35}"/>
    <dgm:cxn modelId="{DBEAA0A9-B1E6-4C1F-BF4F-6AD5965E613F}" type="presOf" srcId="{A46C90D6-410A-41E6-BDE6-CC8F8311E0C0}" destId="{3EA81990-2F0C-4F6D-B8DB-7A6DBFBEEEFA}" srcOrd="0" destOrd="0" presId="urn:microsoft.com/office/officeart/2005/8/layout/vList2"/>
    <dgm:cxn modelId="{AF901D84-98FF-4F4F-8504-6CC80B3B2FAB}" srcId="{872413B6-0A3E-4434-89A8-DB726AD01AAE}" destId="{D25FAAF3-D9A1-42A8-9A2F-F4313698B239}" srcOrd="3" destOrd="0" parTransId="{4A80F17F-A162-4AE4-A64C-EAD28BA9E2F8}" sibTransId="{DE3FC2C9-9043-4941-9F28-51912ECAF591}"/>
    <dgm:cxn modelId="{58BC2B14-0936-4A72-B563-5617AA254398}" type="presOf" srcId="{D25FAAF3-D9A1-42A8-9A2F-F4313698B239}" destId="{46BA8E9B-0278-435A-838D-2F8158942C5D}" srcOrd="0" destOrd="3" presId="urn:microsoft.com/office/officeart/2005/8/layout/vList2"/>
    <dgm:cxn modelId="{9EF2B32B-6D46-43D8-ABC4-7550A4E7C801}" type="presOf" srcId="{3BEC1B41-261A-42A8-AEEC-A811FAA73966}" destId="{FB38475C-9511-4F3C-9E1F-D63A0364EC2A}" srcOrd="0" destOrd="0" presId="urn:microsoft.com/office/officeart/2005/8/layout/vList2"/>
    <dgm:cxn modelId="{61928DFB-4057-4C82-87DE-BFE14EB1801F}" type="presOf" srcId="{8A48E347-F6A7-41B2-80EA-165270544E2B}" destId="{46BA8E9B-0278-435A-838D-2F8158942C5D}" srcOrd="0" destOrd="0" presId="urn:microsoft.com/office/officeart/2005/8/layout/vList2"/>
    <dgm:cxn modelId="{B2498DF7-911E-4003-8682-D941F82679D9}" type="presOf" srcId="{FA70CAEC-E9F1-4AD1-B610-1D567D5107F8}" destId="{A29C6A48-01B7-47F1-AE07-53B1538273A4}" srcOrd="0" destOrd="0" presId="urn:microsoft.com/office/officeart/2005/8/layout/vList2"/>
    <dgm:cxn modelId="{314F6C1F-D778-42CA-97CD-D501CD515FA2}" srcId="{A46C90D6-410A-41E6-BDE6-CC8F8311E0C0}" destId="{FA70CAEC-E9F1-4AD1-B610-1D567D5107F8}" srcOrd="0" destOrd="0" parTransId="{6B26CB71-1EC8-495F-9E2F-3F4B0DAFC496}" sibTransId="{5FC93A89-7AD5-4CAF-BE41-A3D2328016A4}"/>
    <dgm:cxn modelId="{0705F077-4643-4CBA-8CD0-A277AA74BDF0}" type="presParOf" srcId="{FB38475C-9511-4F3C-9E1F-D63A0364EC2A}" destId="{E5FEB888-C3DD-4299-86F1-8D262EFB06FC}" srcOrd="0" destOrd="0" presId="urn:microsoft.com/office/officeart/2005/8/layout/vList2"/>
    <dgm:cxn modelId="{DB1F4961-6CF2-4FDD-ABB2-4F0C0660DA56}" type="presParOf" srcId="{FB38475C-9511-4F3C-9E1F-D63A0364EC2A}" destId="{46BA8E9B-0278-435A-838D-2F8158942C5D}" srcOrd="1" destOrd="0" presId="urn:microsoft.com/office/officeart/2005/8/layout/vList2"/>
    <dgm:cxn modelId="{C84F5DB7-56D6-48EA-BC2A-B621D4E4D702}" type="presParOf" srcId="{FB38475C-9511-4F3C-9E1F-D63A0364EC2A}" destId="{3EA81990-2F0C-4F6D-B8DB-7A6DBFBEEEFA}" srcOrd="2" destOrd="0" presId="urn:microsoft.com/office/officeart/2005/8/layout/vList2"/>
    <dgm:cxn modelId="{482D65D1-4C23-41C1-88BF-F0237B956482}" type="presParOf" srcId="{FB38475C-9511-4F3C-9E1F-D63A0364EC2A}" destId="{A29C6A48-01B7-47F1-AE07-53B1538273A4}"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EB888-C3DD-4299-86F1-8D262EFB06FC}">
      <dsp:nvSpPr>
        <dsp:cNvPr id="0" name=""/>
        <dsp:cNvSpPr/>
      </dsp:nvSpPr>
      <dsp:spPr>
        <a:xfrm>
          <a:off x="0" y="0"/>
          <a:ext cx="9267825" cy="63072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ru-RU" sz="2800" kern="1200" dirty="0" smtClean="0">
              <a:latin typeface="Times New Roman" panose="02020603050405020304" pitchFamily="18" charset="0"/>
              <a:cs typeface="Times New Roman" panose="02020603050405020304" pitchFamily="18" charset="0"/>
            </a:rPr>
            <a:t>Личный кабинет. </a:t>
          </a:r>
          <a:endParaRPr lang="ru-RU" sz="2800" kern="1200" dirty="0"/>
        </a:p>
      </dsp:txBody>
      <dsp:txXfrm>
        <a:off x="30789" y="30789"/>
        <a:ext cx="9206247" cy="569147"/>
      </dsp:txXfrm>
    </dsp:sp>
    <dsp:sp modelId="{46BA8E9B-0278-435A-838D-2F8158942C5D}">
      <dsp:nvSpPr>
        <dsp:cNvPr id="0" name=""/>
        <dsp:cNvSpPr/>
      </dsp:nvSpPr>
      <dsp:spPr>
        <a:xfrm>
          <a:off x="0" y="746084"/>
          <a:ext cx="9267825" cy="3242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4253"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ru-RU" sz="2000" kern="1200" dirty="0" smtClean="0">
              <a:latin typeface="Times New Roman" panose="02020603050405020304" pitchFamily="18" charset="0"/>
              <a:cs typeface="Times New Roman" panose="02020603050405020304" pitchFamily="18" charset="0"/>
            </a:rPr>
            <a:t>Для подготовки Заявки субъект МСП:</a:t>
          </a:r>
          <a:endParaRPr lang="ru-RU" sz="2000" kern="1200" dirty="0"/>
        </a:p>
        <a:p>
          <a:pPr marL="228600" lvl="1" indent="-228600" algn="l" defTabSz="889000">
            <a:lnSpc>
              <a:spcPct val="90000"/>
            </a:lnSpc>
            <a:spcBef>
              <a:spcPct val="0"/>
            </a:spcBef>
            <a:spcAft>
              <a:spcPct val="20000"/>
            </a:spcAft>
            <a:buChar char="••"/>
          </a:pPr>
          <a:r>
            <a:rPr lang="ru-RU" sz="2000" kern="1200" dirty="0" smtClean="0">
              <a:latin typeface="Times New Roman" panose="02020603050405020304" pitchFamily="18" charset="0"/>
              <a:cs typeface="Times New Roman" panose="02020603050405020304" pitchFamily="18" charset="0"/>
            </a:rPr>
            <a:t>- регистрируется на </a:t>
          </a:r>
          <a:r>
            <a:rPr lang="ru-RU" sz="2000" u="sng" kern="1200" dirty="0" smtClean="0">
              <a:latin typeface="Times New Roman" panose="02020603050405020304" pitchFamily="18" charset="0"/>
              <a:cs typeface="Times New Roman" panose="02020603050405020304" pitchFamily="18" charset="0"/>
              <a:hlinkClick xmlns:r="http://schemas.openxmlformats.org/officeDocument/2006/relationships" r:id="rId1"/>
            </a:rPr>
            <a:t>http://</a:t>
          </a:r>
          <a:r>
            <a:rPr lang="en-US" sz="2000" u="sng" kern="1200" dirty="0" err="1" smtClean="0">
              <a:latin typeface="Times New Roman" panose="02020603050405020304" pitchFamily="18" charset="0"/>
              <a:cs typeface="Times New Roman" panose="02020603050405020304" pitchFamily="18" charset="0"/>
              <a:hlinkClick xmlns:r="http://schemas.openxmlformats.org/officeDocument/2006/relationships" r:id="rId1"/>
            </a:rPr>
            <a:t>fpmo</a:t>
          </a:r>
          <a:r>
            <a:rPr lang="ru-RU" sz="2000" u="sng" kern="1200" dirty="0" smtClean="0">
              <a:latin typeface="Times New Roman" panose="02020603050405020304" pitchFamily="18" charset="0"/>
              <a:cs typeface="Times New Roman" panose="02020603050405020304" pitchFamily="18" charset="0"/>
              <a:hlinkClick xmlns:r="http://schemas.openxmlformats.org/officeDocument/2006/relationships" r:id="rId1"/>
            </a:rPr>
            <a:t>.</a:t>
          </a:r>
          <a:r>
            <a:rPr lang="ru-RU" sz="2000" u="sng" kern="1200" dirty="0" err="1" smtClean="0">
              <a:latin typeface="Times New Roman" panose="02020603050405020304" pitchFamily="18" charset="0"/>
              <a:cs typeface="Times New Roman" panose="02020603050405020304" pitchFamily="18" charset="0"/>
              <a:hlinkClick xmlns:r="http://schemas.openxmlformats.org/officeDocument/2006/relationships" r:id="rId1"/>
            </a:rPr>
            <a:t>ru</a:t>
          </a:r>
          <a:r>
            <a:rPr lang="ru-RU" sz="2000" kern="1200" dirty="0" smtClean="0">
              <a:latin typeface="Times New Roman" panose="02020603050405020304" pitchFamily="18" charset="0"/>
              <a:cs typeface="Times New Roman" panose="02020603050405020304" pitchFamily="18" charset="0"/>
            </a:rPr>
            <a:t>, </a:t>
          </a:r>
          <a:endParaRPr lang="ru-RU" sz="2000" kern="1200" dirty="0"/>
        </a:p>
        <a:p>
          <a:pPr marL="228600" lvl="1" indent="-228600" algn="l" defTabSz="889000">
            <a:lnSpc>
              <a:spcPct val="90000"/>
            </a:lnSpc>
            <a:spcBef>
              <a:spcPct val="0"/>
            </a:spcBef>
            <a:spcAft>
              <a:spcPct val="20000"/>
            </a:spcAft>
            <a:buChar char="••"/>
          </a:pPr>
          <a:r>
            <a:rPr lang="ru-RU" sz="2000" kern="1200" dirty="0" smtClean="0">
              <a:latin typeface="Times New Roman" panose="02020603050405020304" pitchFamily="18" charset="0"/>
              <a:cs typeface="Times New Roman" panose="02020603050405020304" pitchFamily="18" charset="0"/>
            </a:rPr>
            <a:t>- вносит в личном кабинете данные, </a:t>
          </a:r>
          <a:endParaRPr lang="ru-RU" sz="2000" kern="1200" dirty="0"/>
        </a:p>
        <a:p>
          <a:pPr marL="228600" lvl="1" indent="-228600" algn="l" defTabSz="889000">
            <a:lnSpc>
              <a:spcPct val="90000"/>
            </a:lnSpc>
            <a:spcBef>
              <a:spcPct val="0"/>
            </a:spcBef>
            <a:spcAft>
              <a:spcPct val="20000"/>
            </a:spcAft>
            <a:buChar char="••"/>
          </a:pPr>
          <a:r>
            <a:rPr lang="ru-RU" sz="2000" kern="1200" dirty="0" smtClean="0">
              <a:latin typeface="Times New Roman" panose="02020603050405020304" pitchFamily="18" charset="0"/>
              <a:cs typeface="Times New Roman" panose="02020603050405020304" pitchFamily="18" charset="0"/>
            </a:rPr>
            <a:t>- распечатывает документы, подписывает их, заверяет печатью и оформляет в соответствии с требованиями настоящего Порядка. </a:t>
          </a:r>
          <a:endParaRPr lang="ru-RU" sz="2000" kern="1200" dirty="0"/>
        </a:p>
      </dsp:txBody>
      <dsp:txXfrm>
        <a:off x="0" y="746084"/>
        <a:ext cx="9267825" cy="3242234"/>
      </dsp:txXfrm>
    </dsp:sp>
    <dsp:sp modelId="{3EA81990-2F0C-4F6D-B8DB-7A6DBFBEEEFA}">
      <dsp:nvSpPr>
        <dsp:cNvPr id="0" name=""/>
        <dsp:cNvSpPr/>
      </dsp:nvSpPr>
      <dsp:spPr>
        <a:xfrm>
          <a:off x="0" y="2584396"/>
          <a:ext cx="9267825" cy="6022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ru-RU" sz="2600" kern="1200" dirty="0" smtClean="0">
              <a:latin typeface="Times New Roman" panose="02020603050405020304" pitchFamily="18" charset="0"/>
              <a:cs typeface="Times New Roman" panose="02020603050405020304" pitchFamily="18" charset="0"/>
            </a:rPr>
            <a:t>Отзыв Заявки Заявителем </a:t>
          </a:r>
          <a:endParaRPr lang="ru-RU" sz="2600" kern="1200" dirty="0">
            <a:latin typeface="Times New Roman" panose="02020603050405020304" pitchFamily="18" charset="0"/>
            <a:cs typeface="Times New Roman" panose="02020603050405020304" pitchFamily="18" charset="0"/>
          </a:endParaRPr>
        </a:p>
      </dsp:txBody>
      <dsp:txXfrm>
        <a:off x="29398" y="2613794"/>
        <a:ext cx="9209029" cy="543424"/>
      </dsp:txXfrm>
    </dsp:sp>
    <dsp:sp modelId="{A29C6A48-01B7-47F1-AE07-53B1538273A4}">
      <dsp:nvSpPr>
        <dsp:cNvPr id="0" name=""/>
        <dsp:cNvSpPr/>
      </dsp:nvSpPr>
      <dsp:spPr>
        <a:xfrm>
          <a:off x="0" y="4590539"/>
          <a:ext cx="9267825" cy="1010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4253" tIns="33020" rIns="184912" bIns="33020" numCol="1" spcCol="1270" anchor="t" anchorCtr="0">
          <a:noAutofit/>
        </a:bodyPr>
        <a:lstStyle/>
        <a:p>
          <a:pPr marL="228600" lvl="1" indent="-228600" algn="l" defTabSz="889000">
            <a:lnSpc>
              <a:spcPct val="90000"/>
            </a:lnSpc>
            <a:spcBef>
              <a:spcPct val="0"/>
            </a:spcBef>
            <a:spcAft>
              <a:spcPct val="20000"/>
            </a:spcAft>
            <a:buChar char="••"/>
          </a:pPr>
          <a:endParaRPr lang="ru-RU" sz="2000" kern="1200" dirty="0"/>
        </a:p>
      </dsp:txBody>
      <dsp:txXfrm>
        <a:off x="0" y="4590539"/>
        <a:ext cx="9267825" cy="10101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0.18225</cdr:x>
      <cdr:y>0.88037</cdr:y>
    </cdr:from>
    <cdr:to>
      <cdr:x>0.80675</cdr:x>
      <cdr:y>1</cdr:y>
    </cdr:to>
    <cdr:sp macro="" textlink="">
      <cdr:nvSpPr>
        <cdr:cNvPr id="2" name="TextBox 1"/>
        <cdr:cNvSpPr txBox="1"/>
      </cdr:nvSpPr>
      <cdr:spPr>
        <a:xfrm xmlns:a="http://schemas.openxmlformats.org/drawingml/2006/main">
          <a:off x="1147753" y="2318829"/>
          <a:ext cx="3932956" cy="28144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600" b="1" dirty="0" smtClean="0"/>
            <a:t>2014                    2015	         2016</a:t>
          </a:r>
          <a:endParaRPr lang="ru-RU" sz="16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0.82068</cdr:x>
      <cdr:y>0.58828</cdr:y>
    </cdr:from>
    <cdr:to>
      <cdr:x>0.90302</cdr:x>
      <cdr:y>0.64921</cdr:y>
    </cdr:to>
    <cdr:sp macro="" textlink="">
      <cdr:nvSpPr>
        <cdr:cNvPr id="2" name="TextBox 34"/>
        <cdr:cNvSpPr txBox="1"/>
      </cdr:nvSpPr>
      <cdr:spPr>
        <a:xfrm xmlns:a="http://schemas.openxmlformats.org/drawingml/2006/main">
          <a:off x="4471316" y="3565659"/>
          <a:ext cx="448585"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ru-RU"/>
          </a:defPPr>
          <a:lvl1pPr algn="l" defTabSz="912813" rtl="0" fontAlgn="base">
            <a:spcBef>
              <a:spcPct val="0"/>
            </a:spcBef>
            <a:spcAft>
              <a:spcPct val="0"/>
            </a:spcAft>
            <a:defRPr kern="1200">
              <a:solidFill>
                <a:schemeClr val="tx1"/>
              </a:solidFill>
              <a:latin typeface="Arial" charset="0"/>
              <a:ea typeface="+mn-ea"/>
              <a:cs typeface="Arial" charset="0"/>
            </a:defRPr>
          </a:lvl1pPr>
          <a:lvl2pPr marL="455613" indent="1588" algn="l" defTabSz="912813" rtl="0" fontAlgn="base">
            <a:spcBef>
              <a:spcPct val="0"/>
            </a:spcBef>
            <a:spcAft>
              <a:spcPct val="0"/>
            </a:spcAft>
            <a:defRPr kern="1200">
              <a:solidFill>
                <a:schemeClr val="tx1"/>
              </a:solidFill>
              <a:latin typeface="Arial" charset="0"/>
              <a:ea typeface="+mn-ea"/>
              <a:cs typeface="Arial" charset="0"/>
            </a:defRPr>
          </a:lvl2pPr>
          <a:lvl3pPr marL="912813" indent="1588" algn="l" defTabSz="912813" rtl="0" fontAlgn="base">
            <a:spcBef>
              <a:spcPct val="0"/>
            </a:spcBef>
            <a:spcAft>
              <a:spcPct val="0"/>
            </a:spcAft>
            <a:defRPr kern="1200">
              <a:solidFill>
                <a:schemeClr val="tx1"/>
              </a:solidFill>
              <a:latin typeface="Arial" charset="0"/>
              <a:ea typeface="+mn-ea"/>
              <a:cs typeface="Arial" charset="0"/>
            </a:defRPr>
          </a:lvl3pPr>
          <a:lvl4pPr marL="1370013" indent="1588" algn="l" defTabSz="912813" rtl="0" fontAlgn="base">
            <a:spcBef>
              <a:spcPct val="0"/>
            </a:spcBef>
            <a:spcAft>
              <a:spcPct val="0"/>
            </a:spcAft>
            <a:defRPr kern="1200">
              <a:solidFill>
                <a:schemeClr val="tx1"/>
              </a:solidFill>
              <a:latin typeface="Arial" charset="0"/>
              <a:ea typeface="+mn-ea"/>
              <a:cs typeface="Arial" charset="0"/>
            </a:defRPr>
          </a:lvl4pPr>
          <a:lvl5pPr marL="1827213" indent="1588" algn="l" defTabSz="912813"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r>
            <a:rPr lang="en-US" sz="1800" b="1" dirty="0" smtClean="0"/>
            <a:t>(%)</a:t>
          </a:r>
          <a:endParaRPr lang="ru-RU" sz="18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2" y="2"/>
            <a:ext cx="2945659" cy="496332"/>
          </a:xfrm>
          <a:prstGeom prst="rect">
            <a:avLst/>
          </a:prstGeom>
          <a:noFill/>
          <a:ln w="9525">
            <a:noFill/>
            <a:miter lim="800000"/>
            <a:headEnd/>
            <a:tailEnd/>
          </a:ln>
          <a:effectLst/>
        </p:spPr>
        <p:txBody>
          <a:bodyPr vert="horz" wrap="square" lIns="91422" tIns="45710" rIns="91422" bIns="45710" numCol="1" anchor="t" anchorCtr="0" compatLnSpc="1">
            <a:prstTxWarp prst="textNoShape">
              <a:avLst/>
            </a:prstTxWarp>
          </a:bodyPr>
          <a:lstStyle>
            <a:lvl1pPr>
              <a:defRPr sz="1200"/>
            </a:lvl1pPr>
          </a:lstStyle>
          <a:p>
            <a:endParaRPr lang="ru-RU" dirty="0"/>
          </a:p>
        </p:txBody>
      </p:sp>
      <p:sp>
        <p:nvSpPr>
          <p:cNvPr id="26627" name="Rectangle 3"/>
          <p:cNvSpPr>
            <a:spLocks noGrp="1" noChangeArrowheads="1"/>
          </p:cNvSpPr>
          <p:nvPr>
            <p:ph type="dt" sz="quarter" idx="1"/>
          </p:nvPr>
        </p:nvSpPr>
        <p:spPr bwMode="auto">
          <a:xfrm>
            <a:off x="3850446" y="2"/>
            <a:ext cx="2945659" cy="496332"/>
          </a:xfrm>
          <a:prstGeom prst="rect">
            <a:avLst/>
          </a:prstGeom>
          <a:noFill/>
          <a:ln w="9525">
            <a:noFill/>
            <a:miter lim="800000"/>
            <a:headEnd/>
            <a:tailEnd/>
          </a:ln>
          <a:effectLst/>
        </p:spPr>
        <p:txBody>
          <a:bodyPr vert="horz" wrap="square" lIns="91422" tIns="45710" rIns="91422" bIns="45710" numCol="1" anchor="t" anchorCtr="0" compatLnSpc="1">
            <a:prstTxWarp prst="textNoShape">
              <a:avLst/>
            </a:prstTxWarp>
          </a:bodyPr>
          <a:lstStyle>
            <a:lvl1pPr algn="r">
              <a:defRPr sz="1200"/>
            </a:lvl1pPr>
          </a:lstStyle>
          <a:p>
            <a:fld id="{B76A8ECD-D3F8-4CB7-ADA6-DB927FE53768}" type="datetimeFigureOut">
              <a:rPr lang="ru-RU"/>
              <a:pPr/>
              <a:t>21.07.2016</a:t>
            </a:fld>
            <a:endParaRPr lang="ru-RU" dirty="0"/>
          </a:p>
        </p:txBody>
      </p:sp>
      <p:sp>
        <p:nvSpPr>
          <p:cNvPr id="26628" name="Rectangle 4"/>
          <p:cNvSpPr>
            <a:spLocks noGrp="1" noChangeArrowheads="1"/>
          </p:cNvSpPr>
          <p:nvPr>
            <p:ph type="ftr" sz="quarter" idx="2"/>
          </p:nvPr>
        </p:nvSpPr>
        <p:spPr bwMode="auto">
          <a:xfrm>
            <a:off x="2" y="9428586"/>
            <a:ext cx="2945659" cy="496332"/>
          </a:xfrm>
          <a:prstGeom prst="rect">
            <a:avLst/>
          </a:prstGeom>
          <a:noFill/>
          <a:ln w="9525">
            <a:noFill/>
            <a:miter lim="800000"/>
            <a:headEnd/>
            <a:tailEnd/>
          </a:ln>
          <a:effectLst/>
        </p:spPr>
        <p:txBody>
          <a:bodyPr vert="horz" wrap="square" lIns="91422" tIns="45710" rIns="91422" bIns="45710" numCol="1" anchor="b" anchorCtr="0" compatLnSpc="1">
            <a:prstTxWarp prst="textNoShape">
              <a:avLst/>
            </a:prstTxWarp>
          </a:bodyPr>
          <a:lstStyle>
            <a:lvl1pPr>
              <a:defRPr sz="1200"/>
            </a:lvl1pPr>
          </a:lstStyle>
          <a:p>
            <a:endParaRPr lang="ru-RU" dirty="0"/>
          </a:p>
        </p:txBody>
      </p:sp>
      <p:sp>
        <p:nvSpPr>
          <p:cNvPr id="26629" name="Rectangle 5"/>
          <p:cNvSpPr>
            <a:spLocks noGrp="1" noChangeArrowheads="1"/>
          </p:cNvSpPr>
          <p:nvPr>
            <p:ph type="sldNum" sz="quarter" idx="3"/>
          </p:nvPr>
        </p:nvSpPr>
        <p:spPr bwMode="auto">
          <a:xfrm>
            <a:off x="3850446" y="9428586"/>
            <a:ext cx="2945659" cy="496332"/>
          </a:xfrm>
          <a:prstGeom prst="rect">
            <a:avLst/>
          </a:prstGeom>
          <a:noFill/>
          <a:ln w="9525">
            <a:noFill/>
            <a:miter lim="800000"/>
            <a:headEnd/>
            <a:tailEnd/>
          </a:ln>
          <a:effectLst/>
        </p:spPr>
        <p:txBody>
          <a:bodyPr vert="horz" wrap="square" lIns="91422" tIns="45710" rIns="91422" bIns="45710" numCol="1" anchor="b" anchorCtr="0" compatLnSpc="1">
            <a:prstTxWarp prst="textNoShape">
              <a:avLst/>
            </a:prstTxWarp>
          </a:bodyPr>
          <a:lstStyle>
            <a:lvl1pPr algn="r">
              <a:defRPr sz="1200"/>
            </a:lvl1pPr>
          </a:lstStyle>
          <a:p>
            <a:fld id="{9C4308CA-9ECD-4938-A3B7-3AB3B4BEC9D7}" type="slidenum">
              <a:rPr lang="ru-RU"/>
              <a:pPr/>
              <a:t>‹#›</a:t>
            </a:fld>
            <a:endParaRPr lang="ru-RU" dirty="0"/>
          </a:p>
        </p:txBody>
      </p:sp>
    </p:spTree>
    <p:extLst>
      <p:ext uri="{BB962C8B-B14F-4D97-AF65-F5344CB8AC3E}">
        <p14:creationId xmlns:p14="http://schemas.microsoft.com/office/powerpoint/2010/main" val="283043422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2" y="3"/>
            <a:ext cx="2945659" cy="498055"/>
          </a:xfrm>
          <a:prstGeom prst="rect">
            <a:avLst/>
          </a:prstGeom>
        </p:spPr>
        <p:txBody>
          <a:bodyPr vert="horz" lIns="91422" tIns="45710" rIns="91422" bIns="45710" rtlCol="0"/>
          <a:lstStyle>
            <a:lvl1pPr algn="l" defTabSz="914011" fontAlgn="auto">
              <a:spcBef>
                <a:spcPts val="0"/>
              </a:spcBef>
              <a:spcAft>
                <a:spcPts val="0"/>
              </a:spcAft>
              <a:defRPr sz="1200">
                <a:latin typeface="+mn-lt"/>
                <a:cs typeface="+mn-cs"/>
              </a:defRPr>
            </a:lvl1pPr>
          </a:lstStyle>
          <a:p>
            <a:pPr>
              <a:defRPr/>
            </a:pPr>
            <a:endParaRPr lang="ru-RU" dirty="0"/>
          </a:p>
        </p:txBody>
      </p:sp>
      <p:sp>
        <p:nvSpPr>
          <p:cNvPr id="3" name="Дата 2"/>
          <p:cNvSpPr>
            <a:spLocks noGrp="1"/>
          </p:cNvSpPr>
          <p:nvPr>
            <p:ph type="dt" idx="1"/>
          </p:nvPr>
        </p:nvSpPr>
        <p:spPr>
          <a:xfrm>
            <a:off x="3850446" y="3"/>
            <a:ext cx="2945659" cy="498055"/>
          </a:xfrm>
          <a:prstGeom prst="rect">
            <a:avLst/>
          </a:prstGeom>
        </p:spPr>
        <p:txBody>
          <a:bodyPr vert="horz" lIns="91422" tIns="45710" rIns="91422" bIns="45710" rtlCol="0"/>
          <a:lstStyle>
            <a:lvl1pPr algn="r" defTabSz="914011" fontAlgn="auto">
              <a:spcBef>
                <a:spcPts val="0"/>
              </a:spcBef>
              <a:spcAft>
                <a:spcPts val="0"/>
              </a:spcAft>
              <a:defRPr sz="1200" smtClean="0">
                <a:latin typeface="+mn-lt"/>
                <a:cs typeface="+mn-cs"/>
              </a:defRPr>
            </a:lvl1pPr>
          </a:lstStyle>
          <a:p>
            <a:pPr>
              <a:defRPr/>
            </a:pPr>
            <a:fld id="{E600AE7D-F9E9-4F84-A156-86B40493E244}" type="datetimeFigureOut">
              <a:rPr lang="ru-RU"/>
              <a:pPr>
                <a:defRPr/>
              </a:pPr>
              <a:t>21.07.2016</a:t>
            </a:fld>
            <a:endParaRPr lang="ru-RU" dirty="0"/>
          </a:p>
        </p:txBody>
      </p:sp>
      <p:sp>
        <p:nvSpPr>
          <p:cNvPr id="4" name="Образ слайда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1422" tIns="45710" rIns="91422" bIns="45710" rtlCol="0" anchor="ctr"/>
          <a:lstStyle/>
          <a:p>
            <a:pPr lvl="0"/>
            <a:endParaRPr lang="ru-RU" noProof="0" dirty="0"/>
          </a:p>
        </p:txBody>
      </p:sp>
      <p:sp>
        <p:nvSpPr>
          <p:cNvPr id="5" name="Заметки 4"/>
          <p:cNvSpPr>
            <a:spLocks noGrp="1"/>
          </p:cNvSpPr>
          <p:nvPr>
            <p:ph type="body" sz="quarter" idx="3"/>
          </p:nvPr>
        </p:nvSpPr>
        <p:spPr>
          <a:xfrm>
            <a:off x="679768" y="4777197"/>
            <a:ext cx="5438140" cy="3908614"/>
          </a:xfrm>
          <a:prstGeom prst="rect">
            <a:avLst/>
          </a:prstGeom>
        </p:spPr>
        <p:txBody>
          <a:bodyPr vert="horz" lIns="91422" tIns="45710" rIns="91422" bIns="4571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2" y="9428584"/>
            <a:ext cx="2945659" cy="498054"/>
          </a:xfrm>
          <a:prstGeom prst="rect">
            <a:avLst/>
          </a:prstGeom>
        </p:spPr>
        <p:txBody>
          <a:bodyPr vert="horz" lIns="91422" tIns="45710" rIns="91422" bIns="45710" rtlCol="0" anchor="b"/>
          <a:lstStyle>
            <a:lvl1pPr algn="l" defTabSz="914011" fontAlgn="auto">
              <a:spcBef>
                <a:spcPts val="0"/>
              </a:spcBef>
              <a:spcAft>
                <a:spcPts val="0"/>
              </a:spcAft>
              <a:defRPr sz="1200">
                <a:latin typeface="+mn-lt"/>
                <a:cs typeface="+mn-cs"/>
              </a:defRPr>
            </a:lvl1pPr>
          </a:lstStyle>
          <a:p>
            <a:pPr>
              <a:defRPr/>
            </a:pPr>
            <a:endParaRPr lang="ru-RU" dirty="0"/>
          </a:p>
        </p:txBody>
      </p:sp>
      <p:sp>
        <p:nvSpPr>
          <p:cNvPr id="7" name="Номер слайда 6"/>
          <p:cNvSpPr>
            <a:spLocks noGrp="1"/>
          </p:cNvSpPr>
          <p:nvPr>
            <p:ph type="sldNum" sz="quarter" idx="5"/>
          </p:nvPr>
        </p:nvSpPr>
        <p:spPr>
          <a:xfrm>
            <a:off x="3850446" y="9428584"/>
            <a:ext cx="2945659" cy="498054"/>
          </a:xfrm>
          <a:prstGeom prst="rect">
            <a:avLst/>
          </a:prstGeom>
        </p:spPr>
        <p:txBody>
          <a:bodyPr vert="horz" lIns="91422" tIns="45710" rIns="91422" bIns="45710" rtlCol="0" anchor="b"/>
          <a:lstStyle>
            <a:lvl1pPr algn="r" defTabSz="914011" fontAlgn="auto">
              <a:spcBef>
                <a:spcPts val="0"/>
              </a:spcBef>
              <a:spcAft>
                <a:spcPts val="0"/>
              </a:spcAft>
              <a:defRPr sz="1200" smtClean="0">
                <a:latin typeface="+mn-lt"/>
                <a:cs typeface="+mn-cs"/>
              </a:defRPr>
            </a:lvl1pPr>
          </a:lstStyle>
          <a:p>
            <a:pPr>
              <a:defRPr/>
            </a:pPr>
            <a:fld id="{FFCAF51E-F1B1-43A5-A16B-11FDE87028DC}" type="slidenum">
              <a:rPr lang="ru-RU"/>
              <a:pPr>
                <a:defRPr/>
              </a:pPr>
              <a:t>‹#›</a:t>
            </a:fld>
            <a:endParaRPr lang="ru-RU" dirty="0"/>
          </a:p>
        </p:txBody>
      </p:sp>
    </p:spTree>
    <p:extLst>
      <p:ext uri="{BB962C8B-B14F-4D97-AF65-F5344CB8AC3E}">
        <p14:creationId xmlns:p14="http://schemas.microsoft.com/office/powerpoint/2010/main" val="123514441"/>
      </p:ext>
    </p:extLst>
  </p:cSld>
  <p:clrMap bg1="lt1" tx1="dk1" bg2="lt2" tx2="dk2" accent1="accent1" accent2="accent2" accent3="accent3" accent4="accent4" accent5="accent5" accent6="accent6" hlink="hlink" folHlink="folHlink"/>
  <p:hf hdr="0" dt="0"/>
  <p:notesStyle>
    <a:lvl1pPr algn="l" defTabSz="912813" rtl="0" fontAlgn="base">
      <a:spcBef>
        <a:spcPct val="30000"/>
      </a:spcBef>
      <a:spcAft>
        <a:spcPct val="0"/>
      </a:spcAft>
      <a:defRPr sz="1200" kern="1200">
        <a:solidFill>
          <a:schemeClr val="tx1"/>
        </a:solidFill>
        <a:latin typeface="+mn-lt"/>
        <a:ea typeface="+mn-ea"/>
        <a:cs typeface="+mn-cs"/>
      </a:defRPr>
    </a:lvl1pPr>
    <a:lvl2pPr marL="455613" algn="l" defTabSz="912813" rtl="0" fontAlgn="base">
      <a:spcBef>
        <a:spcPct val="30000"/>
      </a:spcBef>
      <a:spcAft>
        <a:spcPct val="0"/>
      </a:spcAft>
      <a:defRPr sz="1200" kern="1200">
        <a:solidFill>
          <a:schemeClr val="tx1"/>
        </a:solidFill>
        <a:latin typeface="+mn-lt"/>
        <a:ea typeface="+mn-ea"/>
        <a:cs typeface="+mn-cs"/>
      </a:defRPr>
    </a:lvl2pPr>
    <a:lvl3pPr marL="912813" algn="l" defTabSz="912813" rtl="0" fontAlgn="base">
      <a:spcBef>
        <a:spcPct val="30000"/>
      </a:spcBef>
      <a:spcAft>
        <a:spcPct val="0"/>
      </a:spcAft>
      <a:defRPr sz="1200" kern="1200">
        <a:solidFill>
          <a:schemeClr val="tx1"/>
        </a:solidFill>
        <a:latin typeface="+mn-lt"/>
        <a:ea typeface="+mn-ea"/>
        <a:cs typeface="+mn-cs"/>
      </a:defRPr>
    </a:lvl3pPr>
    <a:lvl4pPr marL="1370013" algn="l" defTabSz="912813" rtl="0" fontAlgn="base">
      <a:spcBef>
        <a:spcPct val="30000"/>
      </a:spcBef>
      <a:spcAft>
        <a:spcPct val="0"/>
      </a:spcAft>
      <a:defRPr sz="1200" kern="1200">
        <a:solidFill>
          <a:schemeClr val="tx1"/>
        </a:solidFill>
        <a:latin typeface="+mn-lt"/>
        <a:ea typeface="+mn-ea"/>
        <a:cs typeface="+mn-cs"/>
      </a:defRPr>
    </a:lvl4pPr>
    <a:lvl5pPr marL="1827213" algn="l" defTabSz="912813" rtl="0" fontAlgn="base">
      <a:spcBef>
        <a:spcPct val="30000"/>
      </a:spcBef>
      <a:spcAft>
        <a:spcPct val="0"/>
      </a:spcAft>
      <a:defRPr sz="1200" kern="1200">
        <a:solidFill>
          <a:schemeClr val="tx1"/>
        </a:solidFill>
        <a:latin typeface="+mn-lt"/>
        <a:ea typeface="+mn-ea"/>
        <a:cs typeface="+mn-cs"/>
      </a:defRPr>
    </a:lvl5pPr>
    <a:lvl6pPr marL="2285488" algn="l" defTabSz="914195" rtl="0" eaLnBrk="1" latinLnBrk="0" hangingPunct="1">
      <a:defRPr sz="1200" kern="1200">
        <a:solidFill>
          <a:schemeClr val="tx1"/>
        </a:solidFill>
        <a:latin typeface="+mn-lt"/>
        <a:ea typeface="+mn-ea"/>
        <a:cs typeface="+mn-cs"/>
      </a:defRPr>
    </a:lvl6pPr>
    <a:lvl7pPr marL="2742585" algn="l" defTabSz="914195" rtl="0" eaLnBrk="1" latinLnBrk="0" hangingPunct="1">
      <a:defRPr sz="1200" kern="1200">
        <a:solidFill>
          <a:schemeClr val="tx1"/>
        </a:solidFill>
        <a:latin typeface="+mn-lt"/>
        <a:ea typeface="+mn-ea"/>
        <a:cs typeface="+mn-cs"/>
      </a:defRPr>
    </a:lvl7pPr>
    <a:lvl8pPr marL="3199682" algn="l" defTabSz="914195" rtl="0" eaLnBrk="1" latinLnBrk="0" hangingPunct="1">
      <a:defRPr sz="1200" kern="1200">
        <a:solidFill>
          <a:schemeClr val="tx1"/>
        </a:solidFill>
        <a:latin typeface="+mn-lt"/>
        <a:ea typeface="+mn-ea"/>
        <a:cs typeface="+mn-cs"/>
      </a:defRPr>
    </a:lvl8pPr>
    <a:lvl9pPr marL="3656779" algn="l" defTabSz="914195"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slideMaster" Target="../slideMasters/slideMaster1.xml"/><Relationship Id="rId5" Type="http://schemas.openxmlformats.org/officeDocument/2006/relationships/tags" Target="../tags/tag7.xml"/><Relationship Id="rId4" Type="http://schemas.openxmlformats.org/officeDocument/2006/relationships/tags" Target="../tags/tag6.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McK Title Elements"/>
          <p:cNvGrpSpPr>
            <a:grpSpLocks/>
          </p:cNvGrpSpPr>
          <p:nvPr/>
        </p:nvGrpSpPr>
        <p:grpSpPr bwMode="auto">
          <a:xfrm>
            <a:off x="2917825" y="2182813"/>
            <a:ext cx="5557838" cy="4602162"/>
            <a:chOff x="1663" y="1348"/>
            <a:chExt cx="3167" cy="2841"/>
          </a:xfrm>
        </p:grpSpPr>
        <p:sp>
          <p:nvSpPr>
            <p:cNvPr id="5" name="McK Confidential" hidden="1"/>
            <p:cNvSpPr txBox="1">
              <a:spLocks noChangeArrowheads="1"/>
            </p:cNvSpPr>
            <p:nvPr userDrawn="1"/>
          </p:nvSpPr>
          <p:spPr bwMode="auto">
            <a:xfrm>
              <a:off x="1663" y="1348"/>
              <a:ext cx="936" cy="133"/>
            </a:xfrm>
            <a:prstGeom prst="rect">
              <a:avLst/>
            </a:prstGeom>
            <a:noFill/>
            <a:ln>
              <a:noFill/>
            </a:ln>
            <a:extLst/>
          </p:spPr>
          <p:txBody>
            <a:bodyPr lIns="0" tIns="0" rIns="0" bIns="0">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914195">
                <a:defRPr/>
              </a:pPr>
              <a:r>
                <a:rPr kumimoji="0" lang="en-US" sz="1400" dirty="0" smtClean="0">
                  <a:solidFill>
                    <a:srgbClr val="000000"/>
                  </a:solidFill>
                </a:rPr>
                <a:t>CONFIDENTIAL</a:t>
              </a:r>
            </a:p>
          </p:txBody>
        </p:sp>
        <p:sp>
          <p:nvSpPr>
            <p:cNvPr id="6" name="McK Document" hidden="1"/>
            <p:cNvSpPr txBox="1">
              <a:spLocks noChangeArrowheads="1"/>
            </p:cNvSpPr>
            <p:nvPr userDrawn="1"/>
          </p:nvSpPr>
          <p:spPr bwMode="auto">
            <a:xfrm>
              <a:off x="1663" y="3050"/>
              <a:ext cx="3167" cy="132"/>
            </a:xfrm>
            <a:prstGeom prst="rect">
              <a:avLst/>
            </a:prstGeom>
            <a:noFill/>
            <a:ln>
              <a:noFill/>
            </a:ln>
            <a:extLst/>
          </p:spPr>
          <p:txBody>
            <a:bodyPr lIns="0" tIns="0" rIns="0" bIns="0" anchor="b">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914195">
                <a:defRPr/>
              </a:pPr>
              <a:r>
                <a:rPr kumimoji="0" lang="en-US" sz="1400" dirty="0" smtClean="0">
                  <a:solidFill>
                    <a:srgbClr val="000000"/>
                  </a:solidFill>
                </a:rPr>
                <a:t>Document</a:t>
              </a:r>
            </a:p>
          </p:txBody>
        </p:sp>
        <p:sp>
          <p:nvSpPr>
            <p:cNvPr id="7" name="McK Date" hidden="1"/>
            <p:cNvSpPr txBox="1">
              <a:spLocks noChangeArrowheads="1"/>
            </p:cNvSpPr>
            <p:nvPr userDrawn="1"/>
          </p:nvSpPr>
          <p:spPr bwMode="auto">
            <a:xfrm>
              <a:off x="1663" y="3216"/>
              <a:ext cx="3167" cy="133"/>
            </a:xfrm>
            <a:prstGeom prst="rect">
              <a:avLst/>
            </a:prstGeom>
            <a:noFill/>
            <a:ln>
              <a:noFill/>
            </a:ln>
            <a:extLst/>
          </p:spPr>
          <p:txBody>
            <a:bodyPr lIns="0" tIns="0" rIns="0" bIns="0">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914195">
                <a:defRPr/>
              </a:pPr>
              <a:r>
                <a:rPr kumimoji="0" lang="en-US" sz="1400" dirty="0" smtClean="0">
                  <a:solidFill>
                    <a:srgbClr val="000000"/>
                  </a:solidFill>
                </a:rPr>
                <a:t>Date</a:t>
              </a:r>
            </a:p>
          </p:txBody>
        </p:sp>
        <p:sp>
          <p:nvSpPr>
            <p:cNvPr id="8" name="McK Disclaimer" hidden="1"/>
            <p:cNvSpPr>
              <a:spLocks noChangeArrowheads="1"/>
            </p:cNvSpPr>
            <p:nvPr userDrawn="1">
              <p:custDataLst>
                <p:tags r:id="rId5"/>
              </p:custDataLst>
            </p:nvPr>
          </p:nvSpPr>
          <p:spPr bwMode="auto">
            <a:xfrm>
              <a:off x="1663" y="3761"/>
              <a:ext cx="2303" cy="428"/>
            </a:xfrm>
            <a:prstGeom prst="rect">
              <a:avLst/>
            </a:prstGeom>
            <a:noFill/>
            <a:ln>
              <a:noFill/>
            </a:ln>
            <a:extLst/>
          </p:spPr>
          <p:txBody>
            <a:bodyPr lIns="0" tIns="0" rIns="0" bIns="0" anchor="b">
              <a:spAutoFit/>
            </a:bodyPr>
            <a:lstStyle>
              <a:lvl1pPr defTabSz="804863">
                <a:defRPr kumimoji="1" sz="1600">
                  <a:solidFill>
                    <a:schemeClr val="tx1"/>
                  </a:solidFill>
                  <a:latin typeface="Arial" pitchFamily="34" charset="0"/>
                  <a:ea typeface="ＭＳ Ｐゴシック" pitchFamily="34" charset="-128"/>
                </a:defRPr>
              </a:lvl1pPr>
              <a:lvl2pPr marL="742950" indent="-285750" defTabSz="804863">
                <a:defRPr kumimoji="1" sz="1600">
                  <a:solidFill>
                    <a:schemeClr val="tx1"/>
                  </a:solidFill>
                  <a:latin typeface="Arial" pitchFamily="34" charset="0"/>
                  <a:ea typeface="ＭＳ Ｐゴシック" pitchFamily="34" charset="-128"/>
                </a:defRPr>
              </a:lvl2pPr>
              <a:lvl3pPr marL="1143000" indent="-228600" defTabSz="804863">
                <a:defRPr kumimoji="1" sz="1600">
                  <a:solidFill>
                    <a:schemeClr val="tx1"/>
                  </a:solidFill>
                  <a:latin typeface="Arial" pitchFamily="34" charset="0"/>
                  <a:ea typeface="ＭＳ Ｐゴシック" pitchFamily="34" charset="-128"/>
                </a:defRPr>
              </a:lvl3pPr>
              <a:lvl4pPr marL="1600200" indent="-228600" defTabSz="804863">
                <a:defRPr kumimoji="1" sz="1600">
                  <a:solidFill>
                    <a:schemeClr val="tx1"/>
                  </a:solidFill>
                  <a:latin typeface="Arial" pitchFamily="34" charset="0"/>
                  <a:ea typeface="ＭＳ Ｐゴシック" pitchFamily="34" charset="-128"/>
                </a:defRPr>
              </a:lvl4pPr>
              <a:lvl5pPr marL="2057400" indent="-228600" defTabSz="804863">
                <a:defRPr kumimoji="1" sz="1600">
                  <a:solidFill>
                    <a:schemeClr val="tx1"/>
                  </a:solidFill>
                  <a:latin typeface="Arial" pitchFamily="34" charset="0"/>
                  <a:ea typeface="ＭＳ Ｐゴシック" pitchFamily="34" charset="-128"/>
                </a:defRPr>
              </a:lvl5pPr>
              <a:lvl6pPr marL="2514600" indent="-228600" defTabSz="804863"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defTabSz="804863"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defTabSz="804863"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defTabSz="804863" fontAlgn="base">
                <a:spcBef>
                  <a:spcPct val="0"/>
                </a:spcBef>
                <a:spcAft>
                  <a:spcPct val="0"/>
                </a:spcAft>
                <a:defRPr kumimoji="1" sz="1600">
                  <a:solidFill>
                    <a:schemeClr val="tx1"/>
                  </a:solidFill>
                  <a:latin typeface="Arial" pitchFamily="34" charset="0"/>
                  <a:ea typeface="ＭＳ Ｐゴシック" pitchFamily="34" charset="-128"/>
                </a:defRPr>
              </a:lvl9pPr>
            </a:lstStyle>
            <a:p>
              <a:pPr eaLnBrk="0" hangingPunct="0">
                <a:defRPr/>
              </a:pPr>
              <a:r>
                <a:rPr kumimoji="0" lang="en-US" altLang="ru-RU" sz="900" dirty="0" smtClean="0">
                  <a:solidFill>
                    <a:srgbClr val="000000"/>
                  </a:solidFill>
                  <a:cs typeface="+mn-cs"/>
                </a:rPr>
                <a:t>This report is solely for the use of client personnel.  No part of it may be circulated, quoted, or reproduced for distribution outside the client organization without prior written approval from McKinsey &amp; Company. This material was used by McKinsey &amp; Company during an oral presentation; it is not a complete record of the discussion.</a:t>
              </a:r>
            </a:p>
          </p:txBody>
        </p:sp>
      </p:grpSp>
      <p:sp>
        <p:nvSpPr>
          <p:cNvPr id="9" name="Rectangle 1040"/>
          <p:cNvSpPr>
            <a:spLocks noChangeArrowheads="1"/>
          </p:cNvSpPr>
          <p:nvPr userDrawn="1">
            <p:custDataLst>
              <p:tags r:id="rId1"/>
            </p:custDataLst>
          </p:nvPr>
        </p:nvSpPr>
        <p:spPr bwMode="auto">
          <a:xfrm rot="10800000" flipH="1" flipV="1">
            <a:off x="0" y="433388"/>
            <a:ext cx="2262188" cy="6424612"/>
          </a:xfrm>
          <a:prstGeom prst="rect">
            <a:avLst/>
          </a:prstGeom>
          <a:solidFill>
            <a:srgbClr val="E1E2E3"/>
          </a:solidFill>
          <a:ln>
            <a:noFill/>
          </a:ln>
          <a:extLst/>
        </p:spPr>
        <p:txBody>
          <a:bodyPr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defTabSz="914195">
              <a:defRPr/>
            </a:pPr>
            <a:endParaRPr kumimoji="0" lang="ru-RU" altLang="ru-RU" sz="1200" i="1" dirty="0" smtClean="0">
              <a:solidFill>
                <a:srgbClr val="000000"/>
              </a:solidFill>
              <a:cs typeface="+mn-cs"/>
            </a:endParaRPr>
          </a:p>
        </p:txBody>
      </p:sp>
      <p:sp>
        <p:nvSpPr>
          <p:cNvPr id="10" name="Rectangle 1041"/>
          <p:cNvSpPr>
            <a:spLocks noChangeArrowheads="1"/>
          </p:cNvSpPr>
          <p:nvPr userDrawn="1">
            <p:custDataLst>
              <p:tags r:id="rId2"/>
            </p:custDataLst>
          </p:nvPr>
        </p:nvSpPr>
        <p:spPr bwMode="auto">
          <a:xfrm rot="10800000" flipH="1">
            <a:off x="2233613" y="0"/>
            <a:ext cx="174625" cy="6872288"/>
          </a:xfrm>
          <a:prstGeom prst="rect">
            <a:avLst/>
          </a:prstGeom>
          <a:gradFill rotWithShape="1">
            <a:gsLst>
              <a:gs pos="0">
                <a:srgbClr val="004E8E"/>
              </a:gs>
              <a:gs pos="100000">
                <a:srgbClr val="FFFFFF"/>
              </a:gs>
            </a:gsLst>
            <a:lin ang="0" scaled="1"/>
          </a:gradFill>
          <a:ln>
            <a:noFill/>
          </a:ln>
          <a:extLst/>
        </p:spPr>
        <p:txBody>
          <a:bodyPr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defTabSz="914195">
              <a:defRPr/>
            </a:pPr>
            <a:endParaRPr kumimoji="0" lang="ru-RU" altLang="ru-RU" sz="1200" i="1" dirty="0" smtClean="0">
              <a:solidFill>
                <a:srgbClr val="000000"/>
              </a:solidFill>
              <a:cs typeface="+mn-cs"/>
            </a:endParaRPr>
          </a:p>
        </p:txBody>
      </p:sp>
      <p:sp>
        <p:nvSpPr>
          <p:cNvPr id="11" name="Rectangle 1042"/>
          <p:cNvSpPr>
            <a:spLocks noChangeArrowheads="1"/>
          </p:cNvSpPr>
          <p:nvPr userDrawn="1">
            <p:custDataLst>
              <p:tags r:id="rId3"/>
            </p:custDataLst>
          </p:nvPr>
        </p:nvSpPr>
        <p:spPr bwMode="auto">
          <a:xfrm rot="5400000">
            <a:off x="4706938" y="-4721226"/>
            <a:ext cx="490538" cy="9929813"/>
          </a:xfrm>
          <a:prstGeom prst="rect">
            <a:avLst/>
          </a:prstGeom>
          <a:solidFill>
            <a:srgbClr val="004E8E"/>
          </a:solidFill>
          <a:ln>
            <a:noFill/>
          </a:ln>
          <a:extLst/>
        </p:spPr>
        <p:txBody>
          <a:bodyPr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defTabSz="914195">
              <a:defRPr/>
            </a:pPr>
            <a:endParaRPr kumimoji="0" lang="ru-RU" altLang="ru-RU" sz="1200" i="1" dirty="0" smtClean="0">
              <a:solidFill>
                <a:srgbClr val="000000"/>
              </a:solidFill>
              <a:cs typeface="+mn-cs"/>
            </a:endParaRPr>
          </a:p>
        </p:txBody>
      </p:sp>
      <p:sp>
        <p:nvSpPr>
          <p:cNvPr id="12" name="Rectangle 1043"/>
          <p:cNvSpPr>
            <a:spLocks noChangeArrowheads="1"/>
          </p:cNvSpPr>
          <p:nvPr userDrawn="1">
            <p:custDataLst>
              <p:tags r:id="rId4"/>
            </p:custDataLst>
          </p:nvPr>
        </p:nvSpPr>
        <p:spPr bwMode="auto">
          <a:xfrm rot="16200000" flipV="1">
            <a:off x="4879975" y="1835150"/>
            <a:ext cx="144463" cy="9929813"/>
          </a:xfrm>
          <a:prstGeom prst="rect">
            <a:avLst/>
          </a:prstGeom>
          <a:solidFill>
            <a:srgbClr val="004E8E"/>
          </a:solidFill>
          <a:ln>
            <a:noFill/>
          </a:ln>
          <a:extLst/>
        </p:spPr>
        <p:txBody>
          <a:bodyPr rot="10800000" vert="eaVert"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algn="ctr" defTabSz="914195">
              <a:defRPr/>
            </a:pPr>
            <a:r>
              <a:rPr kumimoji="0" lang="ru-RU" altLang="ru-RU" sz="1000" b="1" dirty="0" smtClean="0">
                <a:solidFill>
                  <a:srgbClr val="000000"/>
                </a:solidFill>
                <a:cs typeface="+mn-cs"/>
              </a:rPr>
              <a:t> </a:t>
            </a:r>
          </a:p>
        </p:txBody>
      </p:sp>
      <p:sp>
        <p:nvSpPr>
          <p:cNvPr id="1868828" name="Rectangle 1052"/>
          <p:cNvSpPr>
            <a:spLocks noGrp="1" noChangeArrowheads="1"/>
          </p:cNvSpPr>
          <p:nvPr>
            <p:ph type="ctrTitle"/>
          </p:nvPr>
        </p:nvSpPr>
        <p:spPr>
          <a:xfrm>
            <a:off x="3904995" y="3096971"/>
            <a:ext cx="5418302" cy="430887"/>
          </a:xfrm>
        </p:spPr>
        <p:txBody>
          <a:bodyPr anchor="ctr"/>
          <a:lstStyle>
            <a:lvl1pPr>
              <a:defRPr sz="2800" b="1"/>
            </a:lvl1pPr>
          </a:lstStyle>
          <a:p>
            <a:r>
              <a:rPr lang="en-US" dirty="0"/>
              <a:t>Click to edit Master title style</a:t>
            </a:r>
          </a:p>
        </p:txBody>
      </p:sp>
      <p:sp>
        <p:nvSpPr>
          <p:cNvPr id="1868829" name="Rectangle 1053"/>
          <p:cNvSpPr>
            <a:spLocks noGrp="1" noChangeArrowheads="1"/>
          </p:cNvSpPr>
          <p:nvPr>
            <p:ph type="subTitle" idx="1"/>
          </p:nvPr>
        </p:nvSpPr>
        <p:spPr>
          <a:xfrm>
            <a:off x="3904996" y="4261552"/>
            <a:ext cx="4346706" cy="276999"/>
          </a:xfrm>
        </p:spPr>
        <p:txBody>
          <a:bodyPr/>
          <a:lstStyle>
            <a:lvl1pPr>
              <a:defRPr sz="1800">
                <a:solidFill>
                  <a:srgbClr val="000000"/>
                </a:solidFill>
              </a:defRPr>
            </a:lvl1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672F46E-95C0-4628-BF1B-D2A92A1EA21D}" type="datetimeFigureOut">
              <a:rPr lang="ru-RU" smtClean="0">
                <a:solidFill>
                  <a:prstClr val="black">
                    <a:tint val="75000"/>
                  </a:prstClr>
                </a:solidFill>
              </a:rPr>
              <a:pPr/>
              <a:t>21.07.2016</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C1063DA1-3582-4112-BE19-C32F2925E96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37287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672F46E-95C0-4628-BF1B-D2A92A1EA21D}" type="datetimeFigureOut">
              <a:rPr lang="ru-RU" smtClean="0">
                <a:solidFill>
                  <a:prstClr val="black">
                    <a:tint val="75000"/>
                  </a:prstClr>
                </a:solidFill>
              </a:rPr>
              <a:pPr/>
              <a:t>21.07.2016</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C1063DA1-3582-4112-BE19-C32F2925E96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46072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3050"/>
            <a:ext cx="3259006"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672F46E-95C0-4628-BF1B-D2A92A1EA21D}" type="datetimeFigureOut">
              <a:rPr lang="ru-RU" smtClean="0">
                <a:solidFill>
                  <a:prstClr val="black">
                    <a:tint val="75000"/>
                  </a:prstClr>
                </a:solidFill>
              </a:rPr>
              <a:pPr/>
              <a:t>21.07.2016</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1063DA1-3582-4112-BE19-C32F2925E96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3542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645" y="4800600"/>
            <a:ext cx="59436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672F46E-95C0-4628-BF1B-D2A92A1EA21D}" type="datetimeFigureOut">
              <a:rPr lang="ru-RU" smtClean="0">
                <a:solidFill>
                  <a:prstClr val="black">
                    <a:tint val="75000"/>
                  </a:prstClr>
                </a:solidFill>
              </a:rPr>
              <a:pPr/>
              <a:t>21.07.2016</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1063DA1-3582-4112-BE19-C32F2925E96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84332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672F46E-95C0-4628-BF1B-D2A92A1EA21D}" type="datetimeFigureOut">
              <a:rPr lang="ru-RU" smtClean="0">
                <a:solidFill>
                  <a:prstClr val="black">
                    <a:tint val="75000"/>
                  </a:prstClr>
                </a:solidFill>
              </a:rPr>
              <a:pPr/>
              <a:t>21.07.2016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1063DA1-3582-4112-BE19-C32F2925E96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276730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181850" y="274639"/>
            <a:ext cx="222885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95300" y="274639"/>
            <a:ext cx="652145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672F46E-95C0-4628-BF1B-D2A92A1EA21D}" type="datetimeFigureOut">
              <a:rPr lang="ru-RU" smtClean="0">
                <a:solidFill>
                  <a:prstClr val="black">
                    <a:tint val="75000"/>
                  </a:prstClr>
                </a:solidFill>
              </a:rPr>
              <a:pPr/>
              <a:t>21.07.2016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1063DA1-3582-4112-BE19-C32F2925E96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63033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pg num"/>
          <p:cNvSpPr>
            <a:spLocks noGrp="1" noChangeArrowheads="1"/>
          </p:cNvSpPr>
          <p:nvPr>
            <p:ph type="sldNum" sz="quarter" idx="10"/>
          </p:nvPr>
        </p:nvSpPr>
        <p:spPr/>
        <p:txBody>
          <a:bodyPr/>
          <a:lstStyle>
            <a:lvl1pPr fontAlgn="auto">
              <a:spcBef>
                <a:spcPts val="0"/>
              </a:spcBef>
              <a:spcAft>
                <a:spcPts val="0"/>
              </a:spcAft>
              <a:defRPr>
                <a:ea typeface="+mn-ea"/>
              </a:defRPr>
            </a:lvl1pPr>
          </a:lstStyle>
          <a:p>
            <a:pPr>
              <a:defRPr/>
            </a:pPr>
            <a:fld id="{35C6A0B1-8A38-4A9D-916C-09223C1737FE}" type="slidenum">
              <a:rPr lang="en-US" altLang="ru-RU"/>
              <a:pPr>
                <a:defRPr/>
              </a:pPr>
              <a:t>‹#›</a:t>
            </a:fld>
            <a:endParaRPr lang="en-US" alt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pg num"/>
          <p:cNvSpPr>
            <a:spLocks noGrp="1" noChangeArrowheads="1"/>
          </p:cNvSpPr>
          <p:nvPr>
            <p:ph type="sldNum" sz="quarter" idx="10"/>
          </p:nvPr>
        </p:nvSpPr>
        <p:spPr/>
        <p:txBody>
          <a:bodyPr/>
          <a:lstStyle>
            <a:lvl1pPr fontAlgn="auto">
              <a:spcBef>
                <a:spcPts val="0"/>
              </a:spcBef>
              <a:spcAft>
                <a:spcPts val="0"/>
              </a:spcAft>
              <a:defRPr>
                <a:ea typeface="+mn-ea"/>
              </a:defRPr>
            </a:lvl1pPr>
          </a:lstStyle>
          <a:p>
            <a:pPr>
              <a:defRPr/>
            </a:pPr>
            <a:fld id="{A75F70F0-0F10-43DB-B21C-44BBECAE22B0}" type="slidenum">
              <a:rPr lang="en-US" altLang="ru-RU"/>
              <a:pPr>
                <a:defRPr/>
              </a:pPr>
              <a:t>‹#›</a:t>
            </a:fld>
            <a:endParaRPr lang="en-US" alt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3554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2950" y="2130426"/>
            <a:ext cx="84201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672F46E-95C0-4628-BF1B-D2A92A1EA21D}" type="datetimeFigureOut">
              <a:rPr lang="ru-RU" smtClean="0">
                <a:solidFill>
                  <a:prstClr val="black">
                    <a:tint val="75000"/>
                  </a:prstClr>
                </a:solidFill>
              </a:rPr>
              <a:pPr/>
              <a:t>21.07.2016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1063DA1-3582-4112-BE19-C32F2925E96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3686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672F46E-95C0-4628-BF1B-D2A92A1EA21D}" type="datetimeFigureOut">
              <a:rPr lang="ru-RU" smtClean="0">
                <a:solidFill>
                  <a:prstClr val="black">
                    <a:tint val="75000"/>
                  </a:prstClr>
                </a:solidFill>
              </a:rPr>
              <a:pPr/>
              <a:t>21.07.2016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1063DA1-3582-4112-BE19-C32F2925E96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19654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506" y="4406901"/>
            <a:ext cx="84201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672F46E-95C0-4628-BF1B-D2A92A1EA21D}" type="datetimeFigureOut">
              <a:rPr lang="ru-RU" smtClean="0">
                <a:solidFill>
                  <a:prstClr val="black">
                    <a:tint val="75000"/>
                  </a:prstClr>
                </a:solidFill>
              </a:rPr>
              <a:pPr/>
              <a:t>21.07.2016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1063DA1-3582-4112-BE19-C32F2925E96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59379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672F46E-95C0-4628-BF1B-D2A92A1EA21D}" type="datetimeFigureOut">
              <a:rPr lang="ru-RU" smtClean="0">
                <a:solidFill>
                  <a:prstClr val="black">
                    <a:tint val="75000"/>
                  </a:prstClr>
                </a:solidFill>
              </a:rPr>
              <a:pPr/>
              <a:t>21.07.2016</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1063DA1-3582-4112-BE19-C32F2925E96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93517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672F46E-95C0-4628-BF1B-D2A92A1EA21D}" type="datetimeFigureOut">
              <a:rPr lang="ru-RU" smtClean="0">
                <a:solidFill>
                  <a:prstClr val="black">
                    <a:tint val="75000"/>
                  </a:prstClr>
                </a:solidFill>
              </a:rPr>
              <a:pPr/>
              <a:t>21.07.2016</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C1063DA1-3582-4112-BE19-C32F2925E96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88710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1028"/>
          <p:cNvSpPr>
            <a:spLocks noChangeArrowheads="1"/>
          </p:cNvSpPr>
          <p:nvPr>
            <p:custDataLst>
              <p:tags r:id="rId6"/>
            </p:custDataLst>
          </p:nvPr>
        </p:nvSpPr>
        <p:spPr bwMode="auto">
          <a:xfrm rot="16200000" flipV="1">
            <a:off x="4901406" y="1867694"/>
            <a:ext cx="103188" cy="9906000"/>
          </a:xfrm>
          <a:prstGeom prst="rect">
            <a:avLst/>
          </a:prstGeom>
          <a:gradFill rotWithShape="1">
            <a:gsLst>
              <a:gs pos="0">
                <a:srgbClr val="004E8E"/>
              </a:gs>
              <a:gs pos="100000">
                <a:srgbClr val="FFFFFF"/>
              </a:gs>
            </a:gsLst>
            <a:lin ang="0" scaled="1"/>
          </a:gradFill>
          <a:ln>
            <a:noFill/>
          </a:ln>
          <a:extLst/>
        </p:spPr>
        <p:txBody>
          <a:bodyPr rot="10800000" vert="eaVert"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algn="ctr" defTabSz="914195">
              <a:defRPr/>
            </a:pPr>
            <a:r>
              <a:rPr kumimoji="0" lang="ru-RU" altLang="ru-RU" sz="1000" b="1" dirty="0" smtClean="0">
                <a:solidFill>
                  <a:srgbClr val="000000"/>
                </a:solidFill>
                <a:cs typeface="+mn-cs"/>
              </a:rPr>
              <a:t> </a:t>
            </a:r>
          </a:p>
        </p:txBody>
      </p:sp>
      <p:sp>
        <p:nvSpPr>
          <p:cNvPr id="1027" name="Rectangle 4"/>
          <p:cNvSpPr>
            <a:spLocks noGrp="1" noChangeArrowheads="1"/>
          </p:cNvSpPr>
          <p:nvPr>
            <p:ph type="body" idx="1"/>
          </p:nvPr>
        </p:nvSpPr>
        <p:spPr bwMode="auto">
          <a:xfrm>
            <a:off x="134938" y="1298575"/>
            <a:ext cx="9526587" cy="12001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ltLang="ru-RU" smtClean="0"/>
              <a:t>Click to 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p>
        </p:txBody>
      </p:sp>
      <p:grpSp>
        <p:nvGrpSpPr>
          <p:cNvPr id="1028" name="McK Slide Elements"/>
          <p:cNvGrpSpPr>
            <a:grpSpLocks/>
          </p:cNvGrpSpPr>
          <p:nvPr/>
        </p:nvGrpSpPr>
        <p:grpSpPr bwMode="auto">
          <a:xfrm>
            <a:off x="134938" y="542925"/>
            <a:ext cx="9526587" cy="6288088"/>
            <a:chOff x="77" y="335"/>
            <a:chExt cx="5429" cy="3882"/>
          </a:xfrm>
        </p:grpSpPr>
        <p:sp>
          <p:nvSpPr>
            <p:cNvPr id="2" name="McK Measure" hidden="1"/>
            <p:cNvSpPr txBox="1">
              <a:spLocks noChangeArrowheads="1"/>
            </p:cNvSpPr>
            <p:nvPr userDrawn="1"/>
          </p:nvSpPr>
          <p:spPr bwMode="auto">
            <a:xfrm>
              <a:off x="77" y="335"/>
              <a:ext cx="5429" cy="152"/>
            </a:xfrm>
            <a:prstGeom prst="rect">
              <a:avLst/>
            </a:prstGeom>
            <a:noFill/>
            <a:ln>
              <a:noFill/>
            </a:ln>
            <a:extLst/>
          </p:spPr>
          <p:txBody>
            <a:bodyPr lIns="0" tIns="0" rIns="0" bIns="0">
              <a:spAutoFit/>
            </a:bodyPr>
            <a:lstStyle>
              <a:lvl1pPr defTabSz="895350">
                <a:defRPr kumimoji="1" sz="2400">
                  <a:solidFill>
                    <a:schemeClr val="tx1"/>
                  </a:solidFill>
                  <a:latin typeface="Arial" charset="0"/>
                  <a:ea typeface="Arial" charset="0"/>
                  <a:cs typeface="Arial" charset="0"/>
                </a:defRPr>
              </a:lvl1pPr>
              <a:lvl2pPr marL="742950" indent="-285750" defTabSz="895350">
                <a:defRPr kumimoji="1" sz="2400">
                  <a:solidFill>
                    <a:schemeClr val="tx1"/>
                  </a:solidFill>
                  <a:latin typeface="Arial" charset="0"/>
                  <a:ea typeface="Arial" charset="0"/>
                </a:defRPr>
              </a:lvl2pPr>
              <a:lvl3pPr marL="1143000" indent="-228600" defTabSz="895350">
                <a:defRPr kumimoji="1" sz="2400">
                  <a:solidFill>
                    <a:schemeClr val="tx1"/>
                  </a:solidFill>
                  <a:latin typeface="Arial" charset="0"/>
                  <a:ea typeface="Arial" charset="0"/>
                </a:defRPr>
              </a:lvl3pPr>
              <a:lvl4pPr marL="1600200" indent="-228600" defTabSz="895350">
                <a:defRPr kumimoji="1" sz="2400">
                  <a:solidFill>
                    <a:schemeClr val="tx1"/>
                  </a:solidFill>
                  <a:latin typeface="Arial" charset="0"/>
                  <a:ea typeface="Arial" charset="0"/>
                </a:defRPr>
              </a:lvl4pPr>
              <a:lvl5pPr marL="2057400" indent="-228600" defTabSz="895350">
                <a:defRPr kumimoji="1" sz="2400">
                  <a:solidFill>
                    <a:schemeClr val="tx1"/>
                  </a:solidFill>
                  <a:latin typeface="Arial" charset="0"/>
                  <a:ea typeface="Arial" charset="0"/>
                </a:defRPr>
              </a:lvl5pPr>
              <a:lvl6pPr marL="2514600" indent="-228600" defTabSz="895350" fontAlgn="base">
                <a:spcBef>
                  <a:spcPct val="0"/>
                </a:spcBef>
                <a:spcAft>
                  <a:spcPct val="0"/>
                </a:spcAft>
                <a:defRPr kumimoji="1" sz="2400">
                  <a:solidFill>
                    <a:schemeClr val="tx1"/>
                  </a:solidFill>
                  <a:latin typeface="Arial" charset="0"/>
                  <a:ea typeface="Arial" charset="0"/>
                </a:defRPr>
              </a:lvl6pPr>
              <a:lvl7pPr marL="2971800" indent="-228600" defTabSz="895350" fontAlgn="base">
                <a:spcBef>
                  <a:spcPct val="0"/>
                </a:spcBef>
                <a:spcAft>
                  <a:spcPct val="0"/>
                </a:spcAft>
                <a:defRPr kumimoji="1" sz="2400">
                  <a:solidFill>
                    <a:schemeClr val="tx1"/>
                  </a:solidFill>
                  <a:latin typeface="Arial" charset="0"/>
                  <a:ea typeface="Arial" charset="0"/>
                </a:defRPr>
              </a:lvl7pPr>
              <a:lvl8pPr marL="3429000" indent="-228600" defTabSz="895350" fontAlgn="base">
                <a:spcBef>
                  <a:spcPct val="0"/>
                </a:spcBef>
                <a:spcAft>
                  <a:spcPct val="0"/>
                </a:spcAft>
                <a:defRPr kumimoji="1" sz="2400">
                  <a:solidFill>
                    <a:schemeClr val="tx1"/>
                  </a:solidFill>
                  <a:latin typeface="Arial" charset="0"/>
                  <a:ea typeface="Arial" charset="0"/>
                </a:defRPr>
              </a:lvl8pPr>
              <a:lvl9pPr marL="3886200" indent="-228600" defTabSz="895350" fontAlgn="base">
                <a:spcBef>
                  <a:spcPct val="0"/>
                </a:spcBef>
                <a:spcAft>
                  <a:spcPct val="0"/>
                </a:spcAft>
                <a:defRPr kumimoji="1" sz="2400">
                  <a:solidFill>
                    <a:schemeClr val="tx1"/>
                  </a:solidFill>
                  <a:latin typeface="Arial" charset="0"/>
                  <a:ea typeface="Arial" charset="0"/>
                </a:defRPr>
              </a:lvl9pPr>
            </a:lstStyle>
            <a:p>
              <a:pPr>
                <a:defRPr/>
              </a:pPr>
              <a:r>
                <a:rPr kumimoji="0" lang="en-US" sz="1600" dirty="0" smtClean="0">
                  <a:solidFill>
                    <a:srgbClr val="000000"/>
                  </a:solidFill>
                </a:rPr>
                <a:t>Unit of measure</a:t>
              </a:r>
            </a:p>
          </p:txBody>
        </p:sp>
        <p:sp>
          <p:nvSpPr>
            <p:cNvPr id="1035" name="McK Footnote" hidden="1"/>
            <p:cNvSpPr txBox="1">
              <a:spLocks noChangeArrowheads="1"/>
            </p:cNvSpPr>
            <p:nvPr userDrawn="1"/>
          </p:nvSpPr>
          <p:spPr bwMode="auto">
            <a:xfrm>
              <a:off x="79" y="3966"/>
              <a:ext cx="5145" cy="251"/>
            </a:xfrm>
            <a:prstGeom prst="rect">
              <a:avLst/>
            </a:prstGeom>
            <a:noFill/>
            <a:ln>
              <a:noFill/>
            </a:ln>
            <a:extLst/>
          </p:spPr>
          <p:txBody>
            <a:bodyPr lIns="0" tIns="0" rIns="0" bIns="0" anchor="b">
              <a:spAutoFit/>
            </a:bodyPr>
            <a:lstStyle>
              <a:lvl1pPr marL="574675" indent="-574675" defTabSz="895350">
                <a:tabLst>
                  <a:tab pos="533400" algn="r"/>
                </a:tabLst>
                <a:defRPr kumimoji="1" sz="2400">
                  <a:solidFill>
                    <a:schemeClr val="tx1"/>
                  </a:solidFill>
                  <a:latin typeface="Arial" charset="0"/>
                  <a:ea typeface="Arial" charset="0"/>
                  <a:cs typeface="Arial" charset="0"/>
                </a:defRPr>
              </a:lvl1pPr>
              <a:lvl2pPr marL="742950" indent="-285750" defTabSz="895350">
                <a:tabLst>
                  <a:tab pos="533400" algn="r"/>
                </a:tabLst>
                <a:defRPr kumimoji="1" sz="2400">
                  <a:solidFill>
                    <a:schemeClr val="tx1"/>
                  </a:solidFill>
                  <a:latin typeface="Arial" charset="0"/>
                  <a:ea typeface="Arial" charset="0"/>
                </a:defRPr>
              </a:lvl2pPr>
              <a:lvl3pPr marL="1143000" indent="-228600" defTabSz="895350">
                <a:tabLst>
                  <a:tab pos="533400" algn="r"/>
                </a:tabLst>
                <a:defRPr kumimoji="1" sz="2400">
                  <a:solidFill>
                    <a:schemeClr val="tx1"/>
                  </a:solidFill>
                  <a:latin typeface="Arial" charset="0"/>
                  <a:ea typeface="Arial" charset="0"/>
                </a:defRPr>
              </a:lvl3pPr>
              <a:lvl4pPr marL="1600200" indent="-228600" defTabSz="895350">
                <a:tabLst>
                  <a:tab pos="533400" algn="r"/>
                </a:tabLst>
                <a:defRPr kumimoji="1" sz="2400">
                  <a:solidFill>
                    <a:schemeClr val="tx1"/>
                  </a:solidFill>
                  <a:latin typeface="Arial" charset="0"/>
                  <a:ea typeface="Arial" charset="0"/>
                </a:defRPr>
              </a:lvl4pPr>
              <a:lvl5pPr marL="2057400" indent="-228600" defTabSz="895350">
                <a:tabLst>
                  <a:tab pos="533400" algn="r"/>
                </a:tabLst>
                <a:defRPr kumimoji="1" sz="2400">
                  <a:solidFill>
                    <a:schemeClr val="tx1"/>
                  </a:solidFill>
                  <a:latin typeface="Arial" charset="0"/>
                  <a:ea typeface="Arial" charset="0"/>
                </a:defRPr>
              </a:lvl5pPr>
              <a:lvl6pPr marL="2514600" indent="-228600" defTabSz="895350" fontAlgn="base">
                <a:spcBef>
                  <a:spcPct val="0"/>
                </a:spcBef>
                <a:spcAft>
                  <a:spcPct val="0"/>
                </a:spcAft>
                <a:tabLst>
                  <a:tab pos="533400" algn="r"/>
                </a:tabLst>
                <a:defRPr kumimoji="1" sz="2400">
                  <a:solidFill>
                    <a:schemeClr val="tx1"/>
                  </a:solidFill>
                  <a:latin typeface="Arial" charset="0"/>
                  <a:ea typeface="Arial" charset="0"/>
                </a:defRPr>
              </a:lvl6pPr>
              <a:lvl7pPr marL="2971800" indent="-228600" defTabSz="895350" fontAlgn="base">
                <a:spcBef>
                  <a:spcPct val="0"/>
                </a:spcBef>
                <a:spcAft>
                  <a:spcPct val="0"/>
                </a:spcAft>
                <a:tabLst>
                  <a:tab pos="533400" algn="r"/>
                </a:tabLst>
                <a:defRPr kumimoji="1" sz="2400">
                  <a:solidFill>
                    <a:schemeClr val="tx1"/>
                  </a:solidFill>
                  <a:latin typeface="Arial" charset="0"/>
                  <a:ea typeface="Arial" charset="0"/>
                </a:defRPr>
              </a:lvl7pPr>
              <a:lvl8pPr marL="3429000" indent="-228600" defTabSz="895350" fontAlgn="base">
                <a:spcBef>
                  <a:spcPct val="0"/>
                </a:spcBef>
                <a:spcAft>
                  <a:spcPct val="0"/>
                </a:spcAft>
                <a:tabLst>
                  <a:tab pos="533400" algn="r"/>
                </a:tabLst>
                <a:defRPr kumimoji="1" sz="2400">
                  <a:solidFill>
                    <a:schemeClr val="tx1"/>
                  </a:solidFill>
                  <a:latin typeface="Arial" charset="0"/>
                  <a:ea typeface="Arial" charset="0"/>
                </a:defRPr>
              </a:lvl8pPr>
              <a:lvl9pPr marL="3886200" indent="-228600" defTabSz="895350" fontAlgn="base">
                <a:spcBef>
                  <a:spcPct val="0"/>
                </a:spcBef>
                <a:spcAft>
                  <a:spcPct val="0"/>
                </a:spcAft>
                <a:tabLst>
                  <a:tab pos="533400" algn="r"/>
                </a:tabLst>
                <a:defRPr kumimoji="1" sz="2400">
                  <a:solidFill>
                    <a:schemeClr val="tx1"/>
                  </a:solidFill>
                  <a:latin typeface="Arial" charset="0"/>
                  <a:ea typeface="Arial" charset="0"/>
                </a:defRPr>
              </a:lvl9pPr>
            </a:lstStyle>
            <a:p>
              <a:pPr>
                <a:defRPr/>
              </a:pPr>
              <a:r>
                <a:rPr kumimoji="0" lang="en-US" sz="1200" dirty="0" smtClean="0">
                  <a:solidFill>
                    <a:srgbClr val="000000"/>
                  </a:solidFill>
                </a:rPr>
                <a:t>	*	Footnote</a:t>
              </a:r>
            </a:p>
            <a:p>
              <a:pPr>
                <a:spcBef>
                  <a:spcPct val="20000"/>
                </a:spcBef>
                <a:defRPr/>
              </a:pPr>
              <a:r>
                <a:rPr kumimoji="0" lang="en-US" sz="1200" dirty="0" smtClean="0">
                  <a:solidFill>
                    <a:srgbClr val="000000"/>
                  </a:solidFill>
                </a:rPr>
                <a:t>Source:		Source</a:t>
              </a:r>
            </a:p>
          </p:txBody>
        </p:sp>
      </p:grpSp>
      <p:sp>
        <p:nvSpPr>
          <p:cNvPr id="1029" name="Working Draft" hidden="1"/>
          <p:cNvSpPr txBox="1">
            <a:spLocks noChangeArrowheads="1"/>
          </p:cNvSpPr>
          <p:nvPr/>
        </p:nvSpPr>
        <p:spPr bwMode="auto">
          <a:xfrm rot="5400000">
            <a:off x="8941594" y="2791619"/>
            <a:ext cx="1773237" cy="92075"/>
          </a:xfrm>
          <a:prstGeom prst="rect">
            <a:avLst/>
          </a:prstGeom>
          <a:noFill/>
          <a:ln>
            <a:noFill/>
          </a:ln>
          <a:extLst/>
        </p:spPr>
        <p:txBody>
          <a:bodyPr wrap="none" lIns="0" tIns="0" rIns="0" bIns="0">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914195">
              <a:defRPr/>
            </a:pPr>
            <a:r>
              <a:rPr kumimoji="0" lang="en-US" sz="600" dirty="0" smtClean="0">
                <a:solidFill>
                  <a:srgbClr val="000000"/>
                </a:solidFill>
              </a:rPr>
              <a:t>Working Draft - Last Modified 5/18/2006 3:33:57 PM</a:t>
            </a:r>
          </a:p>
        </p:txBody>
      </p:sp>
      <p:sp>
        <p:nvSpPr>
          <p:cNvPr id="1030" name="Printed" hidden="1"/>
          <p:cNvSpPr txBox="1">
            <a:spLocks noChangeArrowheads="1"/>
          </p:cNvSpPr>
          <p:nvPr/>
        </p:nvSpPr>
        <p:spPr bwMode="auto">
          <a:xfrm rot="5400000">
            <a:off x="9315450" y="4330700"/>
            <a:ext cx="1025525" cy="92075"/>
          </a:xfrm>
          <a:prstGeom prst="rect">
            <a:avLst/>
          </a:prstGeom>
          <a:noFill/>
          <a:ln>
            <a:noFill/>
          </a:ln>
          <a:extLst/>
        </p:spPr>
        <p:txBody>
          <a:bodyPr wrap="none" lIns="0" tIns="0" rIns="0" bIns="0">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914195">
              <a:defRPr/>
            </a:pPr>
            <a:r>
              <a:rPr kumimoji="0" lang="en-US" sz="600" dirty="0" smtClean="0">
                <a:solidFill>
                  <a:srgbClr val="000000"/>
                </a:solidFill>
              </a:rPr>
              <a:t>Printed 5/18/2006 3:13:26 PM</a:t>
            </a:r>
          </a:p>
        </p:txBody>
      </p:sp>
      <p:sp>
        <p:nvSpPr>
          <p:cNvPr id="50183" name="Rectangle 1027"/>
          <p:cNvSpPr>
            <a:spLocks noChangeArrowheads="1"/>
          </p:cNvSpPr>
          <p:nvPr>
            <p:custDataLst>
              <p:tags r:id="rId7"/>
            </p:custDataLst>
          </p:nvPr>
        </p:nvSpPr>
        <p:spPr bwMode="auto">
          <a:xfrm rot="5400000">
            <a:off x="4852988" y="-4852988"/>
            <a:ext cx="204788" cy="9910763"/>
          </a:xfrm>
          <a:prstGeom prst="rect">
            <a:avLst/>
          </a:prstGeom>
          <a:gradFill rotWithShape="1">
            <a:gsLst>
              <a:gs pos="0">
                <a:srgbClr val="004E8E"/>
              </a:gs>
              <a:gs pos="100000">
                <a:srgbClr val="FFFFFF"/>
              </a:gs>
            </a:gsLst>
            <a:lin ang="0" scaled="1"/>
          </a:gradFill>
          <a:ln>
            <a:noFill/>
          </a:ln>
          <a:extLst/>
        </p:spPr>
        <p:txBody>
          <a:bodyPr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defTabSz="914195">
              <a:defRPr/>
            </a:pPr>
            <a:endParaRPr kumimoji="0" lang="ru-RU" altLang="ru-RU" sz="1200" i="1" dirty="0" smtClean="0">
              <a:solidFill>
                <a:srgbClr val="000000"/>
              </a:solidFill>
              <a:cs typeface="+mn-cs"/>
            </a:endParaRPr>
          </a:p>
        </p:txBody>
      </p:sp>
      <p:sp>
        <p:nvSpPr>
          <p:cNvPr id="1032" name="Rectangle 3"/>
          <p:cNvSpPr>
            <a:spLocks noGrp="1" noChangeArrowheads="1"/>
          </p:cNvSpPr>
          <p:nvPr>
            <p:ph type="title"/>
          </p:nvPr>
        </p:nvSpPr>
        <p:spPr bwMode="auto">
          <a:xfrm>
            <a:off x="131763" y="263525"/>
            <a:ext cx="9240837" cy="2921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ltLang="ru-RU" smtClean="0"/>
              <a:t>Click to edit Master title style</a:t>
            </a:r>
          </a:p>
        </p:txBody>
      </p:sp>
      <p:sp>
        <p:nvSpPr>
          <p:cNvPr id="643074" name="pg num"/>
          <p:cNvSpPr>
            <a:spLocks noGrp="1" noChangeArrowheads="1"/>
          </p:cNvSpPr>
          <p:nvPr>
            <p:ph type="sldNum" sz="quarter" idx="4"/>
          </p:nvPr>
        </p:nvSpPr>
        <p:spPr bwMode="auto">
          <a:xfrm>
            <a:off x="7594600" y="6643688"/>
            <a:ext cx="2063750" cy="18256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14195" eaLnBrk="1" hangingPunct="1">
              <a:defRPr sz="1200">
                <a:solidFill>
                  <a:srgbClr val="000000"/>
                </a:solidFill>
                <a:latin typeface="+mn-lt"/>
                <a:ea typeface="ＭＳ Ｐゴシック" panose="020B0600070205080204" pitchFamily="34" charset="-128"/>
                <a:cs typeface="+mn-cs"/>
              </a:defRPr>
            </a:lvl1pPr>
          </a:lstStyle>
          <a:p>
            <a:pPr>
              <a:defRPr/>
            </a:pPr>
            <a:fld id="{D2B40F79-34F6-46D5-B575-A8BDB4605F7D}" type="slidenum">
              <a:rPr lang="en-US" altLang="ru-RU"/>
              <a:pPr>
                <a:defRPr/>
              </a:pPr>
              <a:t>‹#›</a:t>
            </a:fld>
            <a:endParaRPr lang="en-US" altLang="ru-RU" dirty="0"/>
          </a:p>
        </p:txBody>
      </p:sp>
      <p:pic>
        <p:nvPicPr>
          <p:cNvPr id="1034" name="Picture 11" descr="ЩИТ МО.png"/>
          <p:cNvPicPr>
            <a:picLocks noChangeAspect="1"/>
          </p:cNvPicPr>
          <p:nvPr/>
        </p:nvPicPr>
        <p:blipFill>
          <a:blip r:embed="rId8" cstate="print"/>
          <a:srcRect/>
          <a:stretch>
            <a:fillRect/>
          </a:stretch>
        </p:blipFill>
        <p:spPr bwMode="auto">
          <a:xfrm>
            <a:off x="9361488" y="155575"/>
            <a:ext cx="482600" cy="5683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Lst>
  <p:hf hdr="0" dt="0"/>
  <p:txStyles>
    <p:titleStyle>
      <a:lvl1pPr algn="l" defTabSz="912813" rtl="0" eaLnBrk="0" fontAlgn="base" hangingPunct="0">
        <a:spcBef>
          <a:spcPct val="0"/>
        </a:spcBef>
        <a:spcAft>
          <a:spcPct val="0"/>
        </a:spcAft>
        <a:defRPr sz="1900" b="1">
          <a:solidFill>
            <a:schemeClr val="tx2"/>
          </a:solidFill>
          <a:latin typeface="+mj-lt"/>
          <a:ea typeface="Arial" charset="0"/>
          <a:cs typeface="+mj-cs"/>
        </a:defRPr>
      </a:lvl1pPr>
      <a:lvl2pPr algn="l" defTabSz="912813" rtl="0" eaLnBrk="0" fontAlgn="base" hangingPunct="0">
        <a:spcBef>
          <a:spcPct val="0"/>
        </a:spcBef>
        <a:spcAft>
          <a:spcPct val="0"/>
        </a:spcAft>
        <a:defRPr sz="1900" b="1">
          <a:solidFill>
            <a:schemeClr val="tx2"/>
          </a:solidFill>
          <a:latin typeface="Arial" charset="0"/>
          <a:ea typeface="Arial" charset="0"/>
          <a:cs typeface="Arial" charset="0"/>
        </a:defRPr>
      </a:lvl2pPr>
      <a:lvl3pPr algn="l" defTabSz="912813" rtl="0" eaLnBrk="0" fontAlgn="base" hangingPunct="0">
        <a:spcBef>
          <a:spcPct val="0"/>
        </a:spcBef>
        <a:spcAft>
          <a:spcPct val="0"/>
        </a:spcAft>
        <a:defRPr sz="1900" b="1">
          <a:solidFill>
            <a:schemeClr val="tx2"/>
          </a:solidFill>
          <a:latin typeface="Arial" charset="0"/>
          <a:ea typeface="Arial" charset="0"/>
          <a:cs typeface="Arial" charset="0"/>
        </a:defRPr>
      </a:lvl3pPr>
      <a:lvl4pPr algn="l" defTabSz="912813" rtl="0" eaLnBrk="0" fontAlgn="base" hangingPunct="0">
        <a:spcBef>
          <a:spcPct val="0"/>
        </a:spcBef>
        <a:spcAft>
          <a:spcPct val="0"/>
        </a:spcAft>
        <a:defRPr sz="1900" b="1">
          <a:solidFill>
            <a:schemeClr val="tx2"/>
          </a:solidFill>
          <a:latin typeface="Arial" charset="0"/>
          <a:ea typeface="Arial" charset="0"/>
          <a:cs typeface="Arial" charset="0"/>
        </a:defRPr>
      </a:lvl4pPr>
      <a:lvl5pPr algn="l" defTabSz="912813" rtl="0" eaLnBrk="0" fontAlgn="base" hangingPunct="0">
        <a:spcBef>
          <a:spcPct val="0"/>
        </a:spcBef>
        <a:spcAft>
          <a:spcPct val="0"/>
        </a:spcAft>
        <a:defRPr sz="1900" b="1">
          <a:solidFill>
            <a:schemeClr val="tx2"/>
          </a:solidFill>
          <a:latin typeface="Arial" charset="0"/>
          <a:ea typeface="Arial" charset="0"/>
          <a:cs typeface="Arial" charset="0"/>
        </a:defRPr>
      </a:lvl5pPr>
      <a:lvl6pPr marL="466376" algn="l" defTabSz="913321" rtl="0" fontAlgn="base">
        <a:spcBef>
          <a:spcPct val="0"/>
        </a:spcBef>
        <a:spcAft>
          <a:spcPct val="0"/>
        </a:spcAft>
        <a:defRPr sz="1900" b="1">
          <a:solidFill>
            <a:schemeClr val="tx2"/>
          </a:solidFill>
          <a:latin typeface="Arial" charset="0"/>
          <a:cs typeface="Arial" charset="0"/>
        </a:defRPr>
      </a:lvl6pPr>
      <a:lvl7pPr marL="932753" algn="l" defTabSz="913321" rtl="0" fontAlgn="base">
        <a:spcBef>
          <a:spcPct val="0"/>
        </a:spcBef>
        <a:spcAft>
          <a:spcPct val="0"/>
        </a:spcAft>
        <a:defRPr sz="1900" b="1">
          <a:solidFill>
            <a:schemeClr val="tx2"/>
          </a:solidFill>
          <a:latin typeface="Arial" charset="0"/>
          <a:cs typeface="Arial" charset="0"/>
        </a:defRPr>
      </a:lvl7pPr>
      <a:lvl8pPr marL="1399129" algn="l" defTabSz="913321" rtl="0" fontAlgn="base">
        <a:spcBef>
          <a:spcPct val="0"/>
        </a:spcBef>
        <a:spcAft>
          <a:spcPct val="0"/>
        </a:spcAft>
        <a:defRPr sz="1900" b="1">
          <a:solidFill>
            <a:schemeClr val="tx2"/>
          </a:solidFill>
          <a:latin typeface="Arial" charset="0"/>
          <a:cs typeface="Arial" charset="0"/>
        </a:defRPr>
      </a:lvl8pPr>
      <a:lvl9pPr marL="1865507" algn="l" defTabSz="913321" rtl="0" fontAlgn="base">
        <a:spcBef>
          <a:spcPct val="0"/>
        </a:spcBef>
        <a:spcAft>
          <a:spcPct val="0"/>
        </a:spcAft>
        <a:defRPr sz="1900" b="1">
          <a:solidFill>
            <a:schemeClr val="tx2"/>
          </a:solidFill>
          <a:latin typeface="Arial" charset="0"/>
          <a:cs typeface="Arial" charset="0"/>
        </a:defRPr>
      </a:lvl9pPr>
    </p:titleStyle>
    <p:bodyStyle>
      <a:lvl1pPr marL="349250" indent="-349250" algn="l" defTabSz="912813" rtl="0" eaLnBrk="0" fontAlgn="base" hangingPunct="0">
        <a:spcBef>
          <a:spcPct val="0"/>
        </a:spcBef>
        <a:spcAft>
          <a:spcPct val="0"/>
        </a:spcAft>
        <a:buSzPct val="120000"/>
        <a:buChar char="•"/>
        <a:defRPr kumimoji="1" sz="1400">
          <a:solidFill>
            <a:schemeClr val="tx1"/>
          </a:solidFill>
          <a:latin typeface="+mn-lt"/>
          <a:ea typeface="Arial" charset="0"/>
          <a:cs typeface="+mn-cs"/>
        </a:defRPr>
      </a:lvl1pPr>
      <a:lvl2pPr marL="146050" indent="-144463" algn="l" defTabSz="912813" rtl="0" eaLnBrk="0" fontAlgn="base" hangingPunct="0">
        <a:spcBef>
          <a:spcPct val="0"/>
        </a:spcBef>
        <a:spcAft>
          <a:spcPct val="0"/>
        </a:spcAft>
        <a:buSzPct val="120000"/>
        <a:buChar char="•"/>
        <a:defRPr kumimoji="1" sz="1600">
          <a:solidFill>
            <a:schemeClr val="tx1"/>
          </a:solidFill>
          <a:latin typeface="+mn-lt"/>
          <a:ea typeface="Arial" charset="0"/>
          <a:cs typeface="+mn-cs"/>
        </a:defRPr>
      </a:lvl2pPr>
      <a:lvl3pPr marL="300038" indent="-150813" algn="l" defTabSz="912813" rtl="0" eaLnBrk="0" fontAlgn="base" hangingPunct="0">
        <a:spcBef>
          <a:spcPct val="0"/>
        </a:spcBef>
        <a:spcAft>
          <a:spcPct val="0"/>
        </a:spcAft>
        <a:buChar char="–"/>
        <a:defRPr kumimoji="1" sz="1600">
          <a:solidFill>
            <a:schemeClr val="tx1"/>
          </a:solidFill>
          <a:latin typeface="+mn-lt"/>
          <a:ea typeface="Arial" charset="0"/>
          <a:cs typeface="+mn-cs"/>
        </a:defRPr>
      </a:lvl3pPr>
      <a:lvl4pPr marL="439738" indent="-136525" algn="l" defTabSz="912813" rtl="0" eaLnBrk="0" fontAlgn="base" hangingPunct="0">
        <a:spcBef>
          <a:spcPct val="0"/>
        </a:spcBef>
        <a:spcAft>
          <a:spcPct val="0"/>
        </a:spcAft>
        <a:buSzPct val="89000"/>
        <a:buChar char="•"/>
        <a:defRPr kumimoji="1" sz="1600">
          <a:solidFill>
            <a:schemeClr val="tx1"/>
          </a:solidFill>
          <a:latin typeface="+mn-lt"/>
          <a:ea typeface="Arial" charset="0"/>
          <a:cs typeface="+mn-cs"/>
        </a:defRPr>
      </a:lvl4pPr>
      <a:lvl5pPr marL="593725" indent="-150813" algn="l" defTabSz="912813" rtl="0" eaLnBrk="0" fontAlgn="base" hangingPunct="0">
        <a:spcBef>
          <a:spcPct val="0"/>
        </a:spcBef>
        <a:spcAft>
          <a:spcPct val="0"/>
        </a:spcAft>
        <a:buSzPct val="75000"/>
        <a:buChar char="–"/>
        <a:defRPr kumimoji="1" sz="1600">
          <a:solidFill>
            <a:schemeClr val="tx1"/>
          </a:solidFill>
          <a:latin typeface="+mn-lt"/>
          <a:ea typeface="Arial" charset="0"/>
          <a:cs typeface="+mn-cs"/>
        </a:defRPr>
      </a:lvl5pPr>
      <a:lvl6pPr marL="1060683" indent="-152220" algn="l" defTabSz="913321" rtl="0" fontAlgn="base">
        <a:spcBef>
          <a:spcPct val="0"/>
        </a:spcBef>
        <a:spcAft>
          <a:spcPct val="0"/>
        </a:spcAft>
        <a:buSzPct val="75000"/>
        <a:buChar char="–"/>
        <a:defRPr sz="1600">
          <a:solidFill>
            <a:schemeClr val="tx1"/>
          </a:solidFill>
          <a:latin typeface="+mn-lt"/>
          <a:cs typeface="+mn-cs"/>
        </a:defRPr>
      </a:lvl6pPr>
      <a:lvl7pPr marL="1527058" indent="-152220" algn="l" defTabSz="913321" rtl="0" fontAlgn="base">
        <a:spcBef>
          <a:spcPct val="0"/>
        </a:spcBef>
        <a:spcAft>
          <a:spcPct val="0"/>
        </a:spcAft>
        <a:buSzPct val="75000"/>
        <a:buChar char="–"/>
        <a:defRPr sz="1600">
          <a:solidFill>
            <a:schemeClr val="tx1"/>
          </a:solidFill>
          <a:latin typeface="+mn-lt"/>
          <a:cs typeface="+mn-cs"/>
        </a:defRPr>
      </a:lvl7pPr>
      <a:lvl8pPr marL="1993437" indent="-152220" algn="l" defTabSz="913321" rtl="0" fontAlgn="base">
        <a:spcBef>
          <a:spcPct val="0"/>
        </a:spcBef>
        <a:spcAft>
          <a:spcPct val="0"/>
        </a:spcAft>
        <a:buSzPct val="75000"/>
        <a:buChar char="–"/>
        <a:defRPr sz="1600">
          <a:solidFill>
            <a:schemeClr val="tx1"/>
          </a:solidFill>
          <a:latin typeface="+mn-lt"/>
          <a:cs typeface="+mn-cs"/>
        </a:defRPr>
      </a:lvl8pPr>
      <a:lvl9pPr marL="2459813" indent="-152220" algn="l" defTabSz="913321" rtl="0" fontAlgn="base">
        <a:spcBef>
          <a:spcPct val="0"/>
        </a:spcBef>
        <a:spcAft>
          <a:spcPct val="0"/>
        </a:spcAft>
        <a:buSzPct val="75000"/>
        <a:buChar char="–"/>
        <a:defRPr sz="1600">
          <a:solidFill>
            <a:schemeClr val="tx1"/>
          </a:solidFill>
          <a:latin typeface="+mn-lt"/>
          <a:cs typeface="+mn-cs"/>
        </a:defRPr>
      </a:lvl9pPr>
    </p:bodyStyle>
    <p:otherStyle>
      <a:defPPr>
        <a:defRPr lang="ru-RU"/>
      </a:defPPr>
      <a:lvl1pPr marL="0" algn="l" defTabSz="932753" rtl="0" eaLnBrk="1" latinLnBrk="0" hangingPunct="1">
        <a:defRPr sz="1900" kern="1200">
          <a:solidFill>
            <a:schemeClr val="tx1"/>
          </a:solidFill>
          <a:latin typeface="+mn-lt"/>
          <a:ea typeface="+mn-ea"/>
          <a:cs typeface="+mn-cs"/>
        </a:defRPr>
      </a:lvl1pPr>
      <a:lvl2pPr marL="466376" algn="l" defTabSz="932753" rtl="0" eaLnBrk="1" latinLnBrk="0" hangingPunct="1">
        <a:defRPr sz="1900" kern="1200">
          <a:solidFill>
            <a:schemeClr val="tx1"/>
          </a:solidFill>
          <a:latin typeface="+mn-lt"/>
          <a:ea typeface="+mn-ea"/>
          <a:cs typeface="+mn-cs"/>
        </a:defRPr>
      </a:lvl2pPr>
      <a:lvl3pPr marL="932753" algn="l" defTabSz="932753" rtl="0" eaLnBrk="1" latinLnBrk="0" hangingPunct="1">
        <a:defRPr sz="1900" kern="1200">
          <a:solidFill>
            <a:schemeClr val="tx1"/>
          </a:solidFill>
          <a:latin typeface="+mn-lt"/>
          <a:ea typeface="+mn-ea"/>
          <a:cs typeface="+mn-cs"/>
        </a:defRPr>
      </a:lvl3pPr>
      <a:lvl4pPr marL="1399129" algn="l" defTabSz="932753" rtl="0" eaLnBrk="1" latinLnBrk="0" hangingPunct="1">
        <a:defRPr sz="1900" kern="1200">
          <a:solidFill>
            <a:schemeClr val="tx1"/>
          </a:solidFill>
          <a:latin typeface="+mn-lt"/>
          <a:ea typeface="+mn-ea"/>
          <a:cs typeface="+mn-cs"/>
        </a:defRPr>
      </a:lvl4pPr>
      <a:lvl5pPr marL="1865507" algn="l" defTabSz="932753" rtl="0" eaLnBrk="1" latinLnBrk="0" hangingPunct="1">
        <a:defRPr sz="1900" kern="1200">
          <a:solidFill>
            <a:schemeClr val="tx1"/>
          </a:solidFill>
          <a:latin typeface="+mn-lt"/>
          <a:ea typeface="+mn-ea"/>
          <a:cs typeface="+mn-cs"/>
        </a:defRPr>
      </a:lvl5pPr>
      <a:lvl6pPr marL="2331882" algn="l" defTabSz="932753" rtl="0" eaLnBrk="1" latinLnBrk="0" hangingPunct="1">
        <a:defRPr sz="1900" kern="1200">
          <a:solidFill>
            <a:schemeClr val="tx1"/>
          </a:solidFill>
          <a:latin typeface="+mn-lt"/>
          <a:ea typeface="+mn-ea"/>
          <a:cs typeface="+mn-cs"/>
        </a:defRPr>
      </a:lvl6pPr>
      <a:lvl7pPr marL="2798258" algn="l" defTabSz="932753" rtl="0" eaLnBrk="1" latinLnBrk="0" hangingPunct="1">
        <a:defRPr sz="1900" kern="1200">
          <a:solidFill>
            <a:schemeClr val="tx1"/>
          </a:solidFill>
          <a:latin typeface="+mn-lt"/>
          <a:ea typeface="+mn-ea"/>
          <a:cs typeface="+mn-cs"/>
        </a:defRPr>
      </a:lvl7pPr>
      <a:lvl8pPr marL="3264635" algn="l" defTabSz="932753" rtl="0" eaLnBrk="1" latinLnBrk="0" hangingPunct="1">
        <a:defRPr sz="1900" kern="1200">
          <a:solidFill>
            <a:schemeClr val="tx1"/>
          </a:solidFill>
          <a:latin typeface="+mn-lt"/>
          <a:ea typeface="+mn-ea"/>
          <a:cs typeface="+mn-cs"/>
        </a:defRPr>
      </a:lvl8pPr>
      <a:lvl9pPr marL="3731011" algn="l" defTabSz="932753"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auto">
              <a:spcBef>
                <a:spcPts val="0"/>
              </a:spcBef>
              <a:spcAft>
                <a:spcPts val="0"/>
              </a:spcAft>
            </a:pPr>
            <a:fld id="{2672F46E-95C0-4628-BF1B-D2A92A1EA21D}" type="datetimeFigureOut">
              <a:rPr lang="ru-RU" smtClean="0">
                <a:solidFill>
                  <a:prstClr val="black">
                    <a:tint val="75000"/>
                  </a:prstClr>
                </a:solidFill>
                <a:latin typeface="Calibri"/>
                <a:cs typeface="+mn-cs"/>
              </a:rPr>
              <a:pPr defTabSz="914400" fontAlgn="auto">
                <a:spcBef>
                  <a:spcPts val="0"/>
                </a:spcBef>
                <a:spcAft>
                  <a:spcPts val="0"/>
                </a:spcAft>
              </a:pPr>
              <a:t>21.07.2016</a:t>
            </a:fld>
            <a:endParaRPr lang="ru-RU">
              <a:solidFill>
                <a:prstClr val="black">
                  <a:tint val="75000"/>
                </a:prstClr>
              </a:solidFill>
              <a:latin typeface="Calibri"/>
              <a:cs typeface="+mn-cs"/>
            </a:endParaRPr>
          </a:p>
        </p:txBody>
      </p:sp>
      <p:sp>
        <p:nvSpPr>
          <p:cNvPr id="5" name="Нижний колонтитул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auto">
              <a:spcBef>
                <a:spcPts val="0"/>
              </a:spcBef>
              <a:spcAft>
                <a:spcPts val="0"/>
              </a:spcAft>
            </a:pPr>
            <a:endParaRPr lang="ru-RU">
              <a:solidFill>
                <a:prstClr val="black">
                  <a:tint val="75000"/>
                </a:prstClr>
              </a:solidFill>
              <a:latin typeface="Calibri"/>
              <a:cs typeface="+mn-cs"/>
            </a:endParaRPr>
          </a:p>
        </p:txBody>
      </p:sp>
      <p:sp>
        <p:nvSpPr>
          <p:cNvPr id="6" name="Номер слайда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pPr>
            <a:fld id="{C1063DA1-3582-4112-BE19-C32F2925E96A}" type="slidenum">
              <a:rPr lang="ru-RU" smtClean="0">
                <a:solidFill>
                  <a:prstClr val="black">
                    <a:tint val="75000"/>
                  </a:prstClr>
                </a:solidFill>
                <a:latin typeface="Calibri"/>
                <a:cs typeface="+mn-cs"/>
              </a:rPr>
              <a:pPr defTabSz="914400" fontAlgn="auto">
                <a:spcBef>
                  <a:spcPts val="0"/>
                </a:spcBef>
                <a:spcAft>
                  <a:spcPts val="0"/>
                </a:spcAft>
              </a:pPr>
              <a:t>‹#›</a:t>
            </a:fld>
            <a:endParaRPr lang="ru-RU">
              <a:solidFill>
                <a:prstClr val="black">
                  <a:tint val="75000"/>
                </a:prstClr>
              </a:solidFill>
              <a:latin typeface="Calibri"/>
              <a:cs typeface="+mn-cs"/>
            </a:endParaRPr>
          </a:p>
        </p:txBody>
      </p:sp>
    </p:spTree>
    <p:extLst>
      <p:ext uri="{BB962C8B-B14F-4D97-AF65-F5344CB8AC3E}">
        <p14:creationId xmlns:p14="http://schemas.microsoft.com/office/powerpoint/2010/main" val="319341909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fpmo.ru/"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chart" Target="../charts/chart4.xml"/><Relationship Id="rId1"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chart" Target="../charts/chart5.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124200" y="1628557"/>
            <a:ext cx="5786973" cy="1292662"/>
          </a:xfrm>
        </p:spPr>
        <p:txBody>
          <a:bodyPr/>
          <a:lstStyle/>
          <a:p>
            <a:pPr algn="ctr"/>
            <a:r>
              <a:rPr lang="ru-RU" dirty="0">
                <a:solidFill>
                  <a:srgbClr val="002060"/>
                </a:solidFill>
                <a:latin typeface="Times New Roman" panose="02020603050405020304" pitchFamily="18" charset="0"/>
                <a:cs typeface="Times New Roman" panose="02020603050405020304" pitchFamily="18" charset="0"/>
              </a:rPr>
              <a:t>Меры поддержки субъектов </a:t>
            </a:r>
            <a:r>
              <a:rPr lang="ru-RU" dirty="0" smtClean="0">
                <a:solidFill>
                  <a:srgbClr val="002060"/>
                </a:solidFill>
                <a:latin typeface="Times New Roman" panose="02020603050405020304" pitchFamily="18" charset="0"/>
                <a:cs typeface="Times New Roman" panose="02020603050405020304" pitchFamily="18" charset="0"/>
              </a:rPr>
              <a:t>малого и среднего предпринимательства </a:t>
            </a:r>
            <a:br>
              <a:rPr lang="ru-RU" dirty="0" smtClean="0">
                <a:solidFill>
                  <a:srgbClr val="002060"/>
                </a:solidFill>
                <a:latin typeface="Times New Roman" panose="02020603050405020304" pitchFamily="18" charset="0"/>
                <a:cs typeface="Times New Roman" panose="02020603050405020304" pitchFamily="18" charset="0"/>
              </a:rPr>
            </a:br>
            <a:r>
              <a:rPr lang="ru-RU" dirty="0" smtClean="0">
                <a:solidFill>
                  <a:srgbClr val="002060"/>
                </a:solidFill>
                <a:latin typeface="Times New Roman" panose="02020603050405020304" pitchFamily="18" charset="0"/>
                <a:cs typeface="Times New Roman" panose="02020603050405020304" pitchFamily="18" charset="0"/>
              </a:rPr>
              <a:t>в Московской области</a:t>
            </a:r>
            <a:endParaRPr lang="ru-RU" dirty="0">
              <a:solidFill>
                <a:srgbClr val="002060"/>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4016746" y="5995907"/>
            <a:ext cx="4346706" cy="307777"/>
          </a:xfrm>
        </p:spPr>
        <p:txBody>
          <a:bodyPr/>
          <a:lstStyle/>
          <a:p>
            <a:pPr marL="0" indent="0" algn="ctr">
              <a:buNone/>
            </a:pPr>
            <a:r>
              <a:rPr lang="ru-RU" sz="2000" b="1" dirty="0" smtClean="0">
                <a:solidFill>
                  <a:srgbClr val="002060"/>
                </a:solidFill>
                <a:latin typeface="+mj-lt"/>
              </a:rPr>
              <a:t>2016 год </a:t>
            </a:r>
            <a:endParaRPr lang="ru-RU" sz="2000" b="1" dirty="0">
              <a:solidFill>
                <a:srgbClr val="002060"/>
              </a:solidFill>
              <a:latin typeface="+mj-lt"/>
            </a:endParaRPr>
          </a:p>
        </p:txBody>
      </p:sp>
      <p:pic>
        <p:nvPicPr>
          <p:cNvPr id="4" name="Picture 3" descr="ЩИТ МО.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625" y="822325"/>
            <a:ext cx="1236663"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37916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763" y="263525"/>
            <a:ext cx="9240837" cy="369332"/>
          </a:xfrm>
        </p:spPr>
        <p:txBody>
          <a:bodyPr/>
          <a:lstStyle/>
          <a:p>
            <a:r>
              <a:rPr lang="ru-RU" sz="2400" dirty="0" smtClean="0">
                <a:latin typeface="Times New Roman" panose="02020603050405020304" pitchFamily="18" charset="0"/>
                <a:cs typeface="Times New Roman" panose="02020603050405020304" pitchFamily="18" charset="0"/>
              </a:rPr>
              <a:t>Новые условия участия в конкурсном отборе</a:t>
            </a:r>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0"/>
          </p:nvPr>
        </p:nvSpPr>
        <p:spPr/>
        <p:txBody>
          <a:bodyPr/>
          <a:lstStyle/>
          <a:p>
            <a:pPr>
              <a:defRPr/>
            </a:pPr>
            <a:fld id="{A75F70F0-0F10-43DB-B21C-44BBECAE22B0}" type="slidenum">
              <a:rPr lang="en-US" altLang="ru-RU" smtClean="0"/>
              <a:pPr>
                <a:defRPr/>
              </a:pPr>
              <a:t>9</a:t>
            </a:fld>
            <a:endParaRPr lang="en-US" altLang="ru-RU" dirty="0"/>
          </a:p>
        </p:txBody>
      </p:sp>
      <p:grpSp>
        <p:nvGrpSpPr>
          <p:cNvPr id="11" name="Группа 10"/>
          <p:cNvGrpSpPr/>
          <p:nvPr/>
        </p:nvGrpSpPr>
        <p:grpSpPr>
          <a:xfrm>
            <a:off x="208784" y="820488"/>
            <a:ext cx="9267825" cy="602220"/>
            <a:chOff x="0" y="2355784"/>
            <a:chExt cx="9267825" cy="602220"/>
          </a:xfrm>
        </p:grpSpPr>
        <p:sp>
          <p:nvSpPr>
            <p:cNvPr id="12" name="Скругленный прямоугольник 11"/>
            <p:cNvSpPr/>
            <p:nvPr/>
          </p:nvSpPr>
          <p:spPr>
            <a:xfrm>
              <a:off x="0" y="2355784"/>
              <a:ext cx="9267825" cy="602220"/>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3" name="Скругленный прямоугольник 4"/>
            <p:cNvSpPr/>
            <p:nvPr/>
          </p:nvSpPr>
          <p:spPr>
            <a:xfrm>
              <a:off x="29398" y="2385182"/>
              <a:ext cx="9209029" cy="5434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r>
                <a:rPr lang="ru-RU" sz="2400" b="1" kern="0" dirty="0">
                  <a:latin typeface="Times New Roman" panose="02020603050405020304" pitchFamily="18" charset="0"/>
                  <a:cs typeface="Times New Roman" panose="02020603050405020304" pitchFamily="18" charset="0"/>
                </a:rPr>
                <a:t>Сроки проведения конкурсного отбора </a:t>
              </a:r>
            </a:p>
          </p:txBody>
        </p:sp>
      </p:grpSp>
      <p:sp>
        <p:nvSpPr>
          <p:cNvPr id="14" name="Прямоугольник 13"/>
          <p:cNvSpPr/>
          <p:nvPr/>
        </p:nvSpPr>
        <p:spPr>
          <a:xfrm>
            <a:off x="723900" y="1595735"/>
            <a:ext cx="7099300" cy="707886"/>
          </a:xfrm>
          <a:prstGeom prst="rect">
            <a:avLst/>
          </a:prstGeom>
        </p:spPr>
        <p:txBody>
          <a:bodyPr wrap="square">
            <a:spAutoFit/>
          </a:bodyPr>
          <a:lstStyle/>
          <a:p>
            <a:r>
              <a:rPr lang="ru-RU" sz="2000" b="1" dirty="0">
                <a:latin typeface="Times New Roman" panose="02020603050405020304" pitchFamily="18" charset="0"/>
                <a:cs typeface="Times New Roman" panose="02020603050405020304" pitchFamily="18" charset="0"/>
              </a:rPr>
              <a:t>Дата начала приема заявок </a:t>
            </a:r>
            <a:r>
              <a:rPr lang="ru-RU" sz="2000" b="1" dirty="0">
                <a:solidFill>
                  <a:srgbClr val="0099CC"/>
                </a:solidFill>
                <a:latin typeface="Times New Roman" panose="02020603050405020304" pitchFamily="18" charset="0"/>
                <a:cs typeface="Times New Roman" panose="02020603050405020304" pitchFamily="18" charset="0"/>
              </a:rPr>
              <a:t>7 июля 2016 г.</a:t>
            </a:r>
            <a:endParaRPr lang="ru-RU" sz="2000" dirty="0">
              <a:solidFill>
                <a:srgbClr val="0099CC"/>
              </a:solidFill>
              <a:latin typeface="Times New Roman" panose="02020603050405020304" pitchFamily="18" charset="0"/>
              <a:cs typeface="Times New Roman" panose="02020603050405020304" pitchFamily="18" charset="0"/>
            </a:endParaRPr>
          </a:p>
          <a:p>
            <a:r>
              <a:rPr lang="ru-RU" sz="2000" b="1" dirty="0">
                <a:latin typeface="Times New Roman" panose="02020603050405020304" pitchFamily="18" charset="0"/>
                <a:cs typeface="Times New Roman" panose="02020603050405020304" pitchFamily="18" charset="0"/>
              </a:rPr>
              <a:t>Дата окончания приема заявок </a:t>
            </a:r>
            <a:r>
              <a:rPr lang="ru-RU" sz="2000" b="1" dirty="0">
                <a:solidFill>
                  <a:srgbClr val="0099CC"/>
                </a:solidFill>
                <a:latin typeface="Times New Roman" panose="02020603050405020304" pitchFamily="18" charset="0"/>
                <a:cs typeface="Times New Roman" panose="02020603050405020304" pitchFamily="18" charset="0"/>
              </a:rPr>
              <a:t>5 августа 2016 г.</a:t>
            </a:r>
            <a:endParaRPr lang="ru-RU" sz="2000" dirty="0">
              <a:solidFill>
                <a:srgbClr val="0099CC"/>
              </a:solidFill>
              <a:latin typeface="Times New Roman" panose="02020603050405020304" pitchFamily="18" charset="0"/>
              <a:cs typeface="Times New Roman" panose="02020603050405020304" pitchFamily="18" charset="0"/>
            </a:endParaRPr>
          </a:p>
        </p:txBody>
      </p:sp>
      <p:grpSp>
        <p:nvGrpSpPr>
          <p:cNvPr id="15" name="Группа 14"/>
          <p:cNvGrpSpPr/>
          <p:nvPr/>
        </p:nvGrpSpPr>
        <p:grpSpPr>
          <a:xfrm>
            <a:off x="331786" y="2471488"/>
            <a:ext cx="9267825" cy="602220"/>
            <a:chOff x="0" y="2355784"/>
            <a:chExt cx="9267825" cy="602220"/>
          </a:xfrm>
        </p:grpSpPr>
        <p:sp>
          <p:nvSpPr>
            <p:cNvPr id="16" name="Скругленный прямоугольник 15"/>
            <p:cNvSpPr/>
            <p:nvPr/>
          </p:nvSpPr>
          <p:spPr>
            <a:xfrm>
              <a:off x="0" y="2355784"/>
              <a:ext cx="9267825" cy="602220"/>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7" name="Скругленный прямоугольник 4"/>
            <p:cNvSpPr/>
            <p:nvPr/>
          </p:nvSpPr>
          <p:spPr>
            <a:xfrm>
              <a:off x="29398" y="2385182"/>
              <a:ext cx="9209029" cy="5434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r>
                <a:rPr lang="ru-RU" sz="2400" b="1" kern="0" dirty="0" smtClean="0">
                  <a:latin typeface="Times New Roman" panose="02020603050405020304" pitchFamily="18" charset="0"/>
                  <a:cs typeface="Times New Roman" panose="02020603050405020304" pitchFamily="18" charset="0"/>
                </a:rPr>
                <a:t>Срок рассмотрения Заявки</a:t>
              </a:r>
              <a:endParaRPr lang="ru-RU" sz="2400" b="1" kern="0" dirty="0">
                <a:latin typeface="Times New Roman" panose="02020603050405020304" pitchFamily="18" charset="0"/>
                <a:cs typeface="Times New Roman" panose="02020603050405020304" pitchFamily="18" charset="0"/>
              </a:endParaRPr>
            </a:p>
          </p:txBody>
        </p:sp>
      </p:grpSp>
      <p:sp>
        <p:nvSpPr>
          <p:cNvPr id="18" name="TextBox 17"/>
          <p:cNvSpPr txBox="1"/>
          <p:nvPr/>
        </p:nvSpPr>
        <p:spPr>
          <a:xfrm>
            <a:off x="1397000" y="3134667"/>
            <a:ext cx="3164264" cy="461665"/>
          </a:xfrm>
          <a:prstGeom prst="rect">
            <a:avLst/>
          </a:prstGeom>
          <a:noFill/>
        </p:spPr>
        <p:txBody>
          <a:bodyPr wrap="none" rtlCol="0">
            <a:spAutoFit/>
          </a:bodyPr>
          <a:lstStyle/>
          <a:p>
            <a:r>
              <a:rPr lang="ru-RU" sz="2400" b="1" dirty="0" smtClean="0">
                <a:solidFill>
                  <a:srgbClr val="0099CC"/>
                </a:solidFill>
                <a:latin typeface="Times New Roman" panose="02020603050405020304" pitchFamily="18" charset="0"/>
                <a:cs typeface="Times New Roman" panose="02020603050405020304" pitchFamily="18" charset="0"/>
              </a:rPr>
              <a:t>20 календарных дней</a:t>
            </a:r>
            <a:endParaRPr lang="ru-RU" sz="2400" b="1" dirty="0">
              <a:solidFill>
                <a:srgbClr val="0099CC"/>
              </a:solidFill>
              <a:latin typeface="Times New Roman" panose="02020603050405020304" pitchFamily="18" charset="0"/>
              <a:cs typeface="Times New Roman" panose="02020603050405020304" pitchFamily="18" charset="0"/>
            </a:endParaRPr>
          </a:p>
        </p:txBody>
      </p:sp>
      <p:sp>
        <p:nvSpPr>
          <p:cNvPr id="19" name="Прямоугольник 18"/>
          <p:cNvSpPr/>
          <p:nvPr/>
        </p:nvSpPr>
        <p:spPr>
          <a:xfrm>
            <a:off x="508937" y="4484638"/>
            <a:ext cx="8997070" cy="2262158"/>
          </a:xfrm>
          <a:prstGeom prst="rect">
            <a:avLst/>
          </a:prstGeom>
        </p:spPr>
        <p:txBody>
          <a:bodyPr wrap="square">
            <a:spAutoFit/>
          </a:bodyPr>
          <a:lstStyle/>
          <a:p>
            <a:pPr marL="285750" indent="-285750">
              <a:buFontTx/>
              <a:buChar char="-"/>
            </a:pPr>
            <a:r>
              <a:rPr lang="ru-RU" sz="2000" b="1" dirty="0" smtClean="0">
                <a:solidFill>
                  <a:srgbClr val="0099CC"/>
                </a:solidFill>
                <a:latin typeface="Times New Roman" panose="02020603050405020304" pitchFamily="18" charset="0"/>
                <a:cs typeface="Times New Roman" panose="02020603050405020304" pitchFamily="18" charset="0"/>
              </a:rPr>
              <a:t>Приказ</a:t>
            </a:r>
            <a:r>
              <a:rPr lang="ru-RU" sz="2000" b="1" dirty="0" smtClean="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министра о предоставлении </a:t>
            </a:r>
            <a:r>
              <a:rPr lang="ru-RU" sz="2000" b="1" dirty="0" smtClean="0">
                <a:latin typeface="Times New Roman" panose="02020603050405020304" pitchFamily="18" charset="0"/>
                <a:cs typeface="Times New Roman" panose="02020603050405020304" pitchFamily="18" charset="0"/>
              </a:rPr>
              <a:t>субсидий</a:t>
            </a:r>
            <a:r>
              <a:rPr lang="en-US" sz="2000" b="1" dirty="0" smtClean="0">
                <a:latin typeface="Times New Roman" panose="02020603050405020304" pitchFamily="18" charset="0"/>
                <a:cs typeface="Times New Roman" panose="02020603050405020304" pitchFamily="18" charset="0"/>
              </a:rPr>
              <a:t>.</a:t>
            </a:r>
          </a:p>
          <a:p>
            <a:pPr marL="285750" indent="-285750">
              <a:buFontTx/>
              <a:buChar char="-"/>
            </a:pPr>
            <a:endParaRPr lang="ru-RU" sz="1100" b="1" dirty="0" smtClean="0">
              <a:latin typeface="Times New Roman" panose="02020603050405020304" pitchFamily="18" charset="0"/>
              <a:cs typeface="Times New Roman" panose="02020603050405020304" pitchFamily="18" charset="0"/>
            </a:endParaRPr>
          </a:p>
          <a:p>
            <a:pPr marL="285750" indent="-285750">
              <a:buFontTx/>
              <a:buChar char="-"/>
            </a:pPr>
            <a:r>
              <a:rPr lang="ru-RU" sz="2000" b="1" dirty="0" smtClean="0">
                <a:latin typeface="Times New Roman" panose="02020603050405020304" pitchFamily="18" charset="0"/>
                <a:cs typeface="Times New Roman" panose="02020603050405020304" pitchFamily="18" charset="0"/>
              </a:rPr>
              <a:t>В течение </a:t>
            </a:r>
            <a:r>
              <a:rPr lang="ru-RU" sz="2000" b="1" dirty="0" smtClean="0">
                <a:solidFill>
                  <a:srgbClr val="0099CC"/>
                </a:solidFill>
                <a:latin typeface="Times New Roman" panose="02020603050405020304" pitchFamily="18" charset="0"/>
                <a:cs typeface="Times New Roman" panose="02020603050405020304" pitchFamily="18" charset="0"/>
              </a:rPr>
              <a:t>5 </a:t>
            </a:r>
            <a:r>
              <a:rPr lang="ru-RU" sz="2000" b="1" dirty="0">
                <a:solidFill>
                  <a:srgbClr val="0099CC"/>
                </a:solidFill>
                <a:latin typeface="Times New Roman" panose="02020603050405020304" pitchFamily="18" charset="0"/>
                <a:cs typeface="Times New Roman" panose="02020603050405020304" pitchFamily="18" charset="0"/>
              </a:rPr>
              <a:t>дней </a:t>
            </a:r>
            <a:r>
              <a:rPr lang="ru-RU" sz="2000" b="1" dirty="0">
                <a:latin typeface="Times New Roman" panose="02020603050405020304" pitchFamily="18" charset="0"/>
                <a:cs typeface="Times New Roman" panose="02020603050405020304" pitchFamily="18" charset="0"/>
              </a:rPr>
              <a:t>Министерство направляет Заявителям </a:t>
            </a:r>
            <a:r>
              <a:rPr lang="ru-RU" sz="2000" b="1" dirty="0" smtClean="0">
                <a:latin typeface="Times New Roman" panose="02020603050405020304" pitchFamily="18" charset="0"/>
                <a:cs typeface="Times New Roman" panose="02020603050405020304" pitchFamily="18" charset="0"/>
              </a:rPr>
              <a:t/>
            </a:r>
            <a:br>
              <a:rPr lang="ru-RU" sz="2000" b="1" dirty="0" smtClean="0">
                <a:latin typeface="Times New Roman" panose="02020603050405020304" pitchFamily="18" charset="0"/>
                <a:cs typeface="Times New Roman" panose="02020603050405020304" pitchFamily="18" charset="0"/>
              </a:rPr>
            </a:br>
            <a:r>
              <a:rPr lang="ru-RU" sz="2000" b="1" dirty="0" smtClean="0">
                <a:solidFill>
                  <a:srgbClr val="0099CC"/>
                </a:solidFill>
                <a:latin typeface="Times New Roman" panose="02020603050405020304" pitchFamily="18" charset="0"/>
                <a:cs typeface="Times New Roman" panose="02020603050405020304" pitchFamily="18" charset="0"/>
              </a:rPr>
              <a:t>уведомления</a:t>
            </a:r>
            <a:r>
              <a:rPr lang="ru-RU" sz="2000" b="1" dirty="0" smtClean="0">
                <a:latin typeface="Times New Roman" panose="02020603050405020304" pitchFamily="18" charset="0"/>
                <a:cs typeface="Times New Roman" panose="02020603050405020304" pitchFamily="18" charset="0"/>
              </a:rPr>
              <a:t> о </a:t>
            </a:r>
            <a:r>
              <a:rPr lang="ru-RU" sz="2000" b="1" dirty="0">
                <a:latin typeface="Times New Roman" panose="02020603050405020304" pitchFamily="18" charset="0"/>
                <a:cs typeface="Times New Roman" panose="02020603050405020304" pitchFamily="18" charset="0"/>
              </a:rPr>
              <a:t>предоставлении субсидии и заключении </a:t>
            </a:r>
            <a:r>
              <a:rPr lang="ru-RU" sz="2000" b="1" dirty="0" smtClean="0">
                <a:latin typeface="Times New Roman" panose="02020603050405020304" pitchFamily="18" charset="0"/>
                <a:cs typeface="Times New Roman" panose="02020603050405020304" pitchFamily="18" charset="0"/>
              </a:rPr>
              <a:t>договора</a:t>
            </a:r>
            <a:endParaRPr lang="en-US" sz="2000" b="1" dirty="0" smtClean="0">
              <a:latin typeface="Times New Roman" panose="02020603050405020304" pitchFamily="18" charset="0"/>
              <a:cs typeface="Times New Roman" panose="02020603050405020304" pitchFamily="18" charset="0"/>
            </a:endParaRPr>
          </a:p>
          <a:p>
            <a:endParaRPr lang="en-US" sz="1000" b="1" dirty="0" smtClean="0">
              <a:latin typeface="Times New Roman" panose="02020603050405020304" pitchFamily="18" charset="0"/>
              <a:cs typeface="Times New Roman" panose="02020603050405020304" pitchFamily="18" charset="0"/>
            </a:endParaRPr>
          </a:p>
          <a:p>
            <a:pPr marL="285750" indent="-285750">
              <a:buFontTx/>
              <a:buChar char="-"/>
            </a:pPr>
            <a:r>
              <a:rPr lang="ru-RU" sz="2000" b="1" dirty="0">
                <a:latin typeface="Times New Roman" panose="02020603050405020304" pitchFamily="18" charset="0"/>
                <a:cs typeface="Times New Roman" panose="02020603050405020304" pitchFamily="18" charset="0"/>
              </a:rPr>
              <a:t>В течение </a:t>
            </a:r>
            <a:r>
              <a:rPr lang="ru-RU" sz="2000" b="1" dirty="0">
                <a:solidFill>
                  <a:srgbClr val="0099CC"/>
                </a:solidFill>
                <a:latin typeface="Times New Roman" panose="02020603050405020304" pitchFamily="18" charset="0"/>
                <a:cs typeface="Times New Roman" panose="02020603050405020304" pitchFamily="18" charset="0"/>
              </a:rPr>
              <a:t>5 </a:t>
            </a:r>
            <a:r>
              <a:rPr lang="ru-RU" sz="2000" b="1" dirty="0" smtClean="0">
                <a:solidFill>
                  <a:srgbClr val="0099CC"/>
                </a:solidFill>
                <a:latin typeface="Times New Roman" panose="02020603050405020304" pitchFamily="18" charset="0"/>
                <a:cs typeface="Times New Roman" panose="02020603050405020304" pitchFamily="18" charset="0"/>
              </a:rPr>
              <a:t>дней</a:t>
            </a:r>
            <a:r>
              <a:rPr lang="en-US" sz="2000" b="1" dirty="0" smtClean="0">
                <a:solidFill>
                  <a:srgbClr val="0099CC"/>
                </a:solidFill>
                <a:latin typeface="Times New Roman" panose="02020603050405020304" pitchFamily="18" charset="0"/>
                <a:cs typeface="Times New Roman" panose="02020603050405020304" pitchFamily="18" charset="0"/>
              </a:rPr>
              <a:t> </a:t>
            </a:r>
            <a:r>
              <a:rPr lang="ru-RU" sz="2000" b="1" dirty="0" smtClean="0">
                <a:latin typeface="Times New Roman" panose="02020603050405020304" pitchFamily="18" charset="0"/>
                <a:cs typeface="Times New Roman" panose="02020603050405020304" pitchFamily="18" charset="0"/>
              </a:rPr>
              <a:t>Заявитель </a:t>
            </a:r>
            <a:r>
              <a:rPr lang="ru-RU" sz="2000" b="1" dirty="0">
                <a:latin typeface="Times New Roman" panose="02020603050405020304" pitchFamily="18" charset="0"/>
                <a:cs typeface="Times New Roman" panose="02020603050405020304" pitchFamily="18" charset="0"/>
              </a:rPr>
              <a:t>направляет в адрес Министерства </a:t>
            </a:r>
            <a:r>
              <a:rPr lang="ru-RU" sz="2000" b="1" dirty="0" smtClean="0">
                <a:latin typeface="Times New Roman" panose="02020603050405020304" pitchFamily="18" charset="0"/>
                <a:cs typeface="Times New Roman" panose="02020603050405020304" pitchFamily="18" charset="0"/>
              </a:rPr>
              <a:t>уведомление о </a:t>
            </a:r>
            <a:r>
              <a:rPr lang="ru-RU" sz="2000" b="1" dirty="0">
                <a:latin typeface="Times New Roman" panose="02020603050405020304" pitchFamily="18" charset="0"/>
                <a:cs typeface="Times New Roman" panose="02020603050405020304" pitchFamily="18" charset="0"/>
              </a:rPr>
              <a:t>готовности заключить Договор.</a:t>
            </a:r>
          </a:p>
          <a:p>
            <a:pPr marL="285750" indent="-285750">
              <a:buFontTx/>
              <a:buChar char="-"/>
            </a:pPr>
            <a:endParaRPr lang="ru-RU" sz="2000" b="1" dirty="0" smtClean="0">
              <a:latin typeface="Times New Roman" panose="02020603050405020304" pitchFamily="18" charset="0"/>
              <a:cs typeface="Times New Roman" panose="02020603050405020304" pitchFamily="18" charset="0"/>
            </a:endParaRPr>
          </a:p>
        </p:txBody>
      </p:sp>
      <p:grpSp>
        <p:nvGrpSpPr>
          <p:cNvPr id="22" name="Группа 21"/>
          <p:cNvGrpSpPr/>
          <p:nvPr/>
        </p:nvGrpSpPr>
        <p:grpSpPr>
          <a:xfrm>
            <a:off x="238182" y="3730326"/>
            <a:ext cx="9267825" cy="602220"/>
            <a:chOff x="0" y="2355784"/>
            <a:chExt cx="9267825" cy="602220"/>
          </a:xfrm>
        </p:grpSpPr>
        <p:sp>
          <p:nvSpPr>
            <p:cNvPr id="23" name="Скругленный прямоугольник 22"/>
            <p:cNvSpPr/>
            <p:nvPr/>
          </p:nvSpPr>
          <p:spPr>
            <a:xfrm>
              <a:off x="0" y="2355784"/>
              <a:ext cx="9267825" cy="602220"/>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4" name="Скругленный прямоугольник 4"/>
            <p:cNvSpPr/>
            <p:nvPr/>
          </p:nvSpPr>
          <p:spPr>
            <a:xfrm>
              <a:off x="29398" y="2385182"/>
              <a:ext cx="9209029" cy="5434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r>
                <a:rPr lang="ru-RU" sz="2400" b="1" kern="0" dirty="0" smtClean="0">
                  <a:latin typeface="Times New Roman" panose="02020603050405020304" pitchFamily="18" charset="0"/>
                  <a:cs typeface="Times New Roman" panose="02020603050405020304" pitchFamily="18" charset="0"/>
                </a:rPr>
                <a:t>Заключение договора с Заявителем</a:t>
              </a:r>
              <a:endParaRPr lang="ru-RU" sz="2400" b="1" kern="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8908272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хема 5"/>
          <p:cNvGraphicFramePr/>
          <p:nvPr>
            <p:extLst>
              <p:ext uri="{D42A27DB-BD31-4B8C-83A1-F6EECF244321}">
                <p14:modId xmlns:p14="http://schemas.microsoft.com/office/powerpoint/2010/main" val="2948787316"/>
              </p:ext>
            </p:extLst>
          </p:nvPr>
        </p:nvGraphicFramePr>
        <p:xfrm>
          <a:off x="361949" y="837141"/>
          <a:ext cx="9267825" cy="57160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Заголовок 1"/>
          <p:cNvSpPr>
            <a:spLocks noGrp="1"/>
          </p:cNvSpPr>
          <p:nvPr>
            <p:ph type="title"/>
          </p:nvPr>
        </p:nvSpPr>
        <p:spPr>
          <a:xfrm>
            <a:off x="131763" y="263525"/>
            <a:ext cx="9240837" cy="369332"/>
          </a:xfrm>
        </p:spPr>
        <p:txBody>
          <a:bodyPr/>
          <a:lstStyle/>
          <a:p>
            <a:r>
              <a:rPr lang="ru-RU" sz="2400" dirty="0" smtClean="0">
                <a:latin typeface="Times New Roman" panose="02020603050405020304" pitchFamily="18" charset="0"/>
                <a:cs typeface="Times New Roman" panose="02020603050405020304" pitchFamily="18" charset="0"/>
              </a:rPr>
              <a:t>Новые условия участия в конкурсном отборе</a:t>
            </a:r>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0"/>
          </p:nvPr>
        </p:nvSpPr>
        <p:spPr/>
        <p:txBody>
          <a:bodyPr/>
          <a:lstStyle/>
          <a:p>
            <a:pPr>
              <a:defRPr/>
            </a:pPr>
            <a:fld id="{A75F70F0-0F10-43DB-B21C-44BBECAE22B0}" type="slidenum">
              <a:rPr lang="en-US" altLang="ru-RU" smtClean="0"/>
              <a:pPr>
                <a:defRPr/>
              </a:pPr>
              <a:t>10</a:t>
            </a:fld>
            <a:endParaRPr lang="en-US" altLang="ru-RU" dirty="0"/>
          </a:p>
        </p:txBody>
      </p:sp>
      <p:sp>
        <p:nvSpPr>
          <p:cNvPr id="8" name="TextBox 7"/>
          <p:cNvSpPr txBox="1"/>
          <p:nvPr/>
        </p:nvSpPr>
        <p:spPr>
          <a:xfrm>
            <a:off x="139700" y="4378186"/>
            <a:ext cx="9994900" cy="1631216"/>
          </a:xfrm>
          <a:prstGeom prst="rect">
            <a:avLst/>
          </a:prstGeom>
          <a:noFill/>
        </p:spPr>
        <p:txBody>
          <a:bodyPr wrap="square" rtlCol="0">
            <a:spAutoFit/>
          </a:bodyPr>
          <a:lstStyle/>
          <a:p>
            <a:r>
              <a:rPr lang="ru-RU" sz="2000" dirty="0" smtClean="0">
                <a:latin typeface="Times New Roman" panose="02020603050405020304" pitchFamily="18" charset="0"/>
                <a:cs typeface="Times New Roman" panose="02020603050405020304" pitchFamily="18" charset="0"/>
              </a:rPr>
              <a:t>- Субъект </a:t>
            </a:r>
            <a:r>
              <a:rPr lang="ru-RU" sz="2000" dirty="0">
                <a:latin typeface="Times New Roman" panose="02020603050405020304" pitchFamily="18" charset="0"/>
                <a:cs typeface="Times New Roman" panose="02020603050405020304" pitchFamily="18" charset="0"/>
              </a:rPr>
              <a:t>МСП</a:t>
            </a:r>
            <a:r>
              <a:rPr lang="ru-RU" sz="2000" dirty="0" smtClean="0">
                <a:latin typeface="Times New Roman" panose="02020603050405020304" pitchFamily="18" charset="0"/>
                <a:cs typeface="Times New Roman" panose="02020603050405020304" pitchFamily="18" charset="0"/>
              </a:rPr>
              <a:t> вправе</a:t>
            </a: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отозвать Заявку до принятия </a:t>
            </a:r>
            <a:r>
              <a:rPr lang="ru-RU" sz="2000" dirty="0">
                <a:latin typeface="Times New Roman" panose="02020603050405020304" pitchFamily="18" charset="0"/>
                <a:cs typeface="Times New Roman" panose="02020603050405020304" pitchFamily="18" charset="0"/>
              </a:rPr>
              <a:t>Конкурсной </a:t>
            </a:r>
            <a:r>
              <a:rPr lang="ru-RU" sz="2000" dirty="0" smtClean="0">
                <a:latin typeface="Times New Roman" panose="02020603050405020304" pitchFamily="18" charset="0"/>
                <a:cs typeface="Times New Roman" panose="02020603050405020304" pitchFamily="18" charset="0"/>
              </a:rPr>
              <a:t>комиссией решения.</a:t>
            </a:r>
          </a:p>
          <a:p>
            <a:r>
              <a:rPr lang="ru-RU" sz="2000" dirty="0" smtClean="0">
                <a:latin typeface="Times New Roman" panose="02020603050405020304" pitchFamily="18" charset="0"/>
                <a:cs typeface="Times New Roman" panose="02020603050405020304" pitchFamily="18" charset="0"/>
              </a:rPr>
              <a:t>- Субъект </a:t>
            </a:r>
            <a:r>
              <a:rPr lang="ru-RU" sz="2000" dirty="0">
                <a:latin typeface="Times New Roman" panose="02020603050405020304" pitchFamily="18" charset="0"/>
                <a:cs typeface="Times New Roman" panose="02020603050405020304" pitchFamily="18" charset="0"/>
              </a:rPr>
              <a:t>МСП вправе </a:t>
            </a:r>
            <a:r>
              <a:rPr lang="ru-RU" sz="2000" dirty="0" smtClean="0">
                <a:latin typeface="Times New Roman" panose="02020603050405020304" pitchFamily="18" charset="0"/>
                <a:cs typeface="Times New Roman" panose="02020603050405020304" pitchFamily="18" charset="0"/>
              </a:rPr>
              <a:t>отказаться </a:t>
            </a:r>
            <a:r>
              <a:rPr lang="ru-RU" sz="2000" dirty="0">
                <a:latin typeface="Times New Roman" panose="02020603050405020304" pitchFamily="18" charset="0"/>
                <a:cs typeface="Times New Roman" panose="02020603050405020304" pitchFamily="18" charset="0"/>
              </a:rPr>
              <a:t>от получения субсидии, которое направляется в письменном </a:t>
            </a:r>
            <a:r>
              <a:rPr lang="ru-RU" sz="2000" dirty="0" smtClean="0">
                <a:latin typeface="Times New Roman" panose="02020603050405020304" pitchFamily="18" charset="0"/>
                <a:cs typeface="Times New Roman" panose="02020603050405020304" pitchFamily="18" charset="0"/>
              </a:rPr>
              <a:t>виде.</a:t>
            </a:r>
          </a:p>
          <a:p>
            <a:r>
              <a:rPr lang="ru-RU" sz="2000" dirty="0" smtClean="0">
                <a:latin typeface="Times New Roman" panose="02020603050405020304" pitchFamily="18" charset="0"/>
                <a:cs typeface="Times New Roman" panose="02020603050405020304" pitchFamily="18" charset="0"/>
              </a:rPr>
              <a:t>- Заявка</a:t>
            </a:r>
            <a:r>
              <a:rPr lang="ru-RU" sz="2000" dirty="0">
                <a:latin typeface="Times New Roman" panose="02020603050405020304" pitchFamily="18" charset="0"/>
                <a:cs typeface="Times New Roman" panose="02020603050405020304" pitchFamily="18" charset="0"/>
              </a:rPr>
              <a:t>, представленная Заявителем и рассмотренная Учреждением, </a:t>
            </a:r>
            <a:r>
              <a:rPr lang="ru-RU" sz="2000" dirty="0" smtClean="0">
                <a:latin typeface="Times New Roman" panose="02020603050405020304" pitchFamily="18" charset="0"/>
                <a:cs typeface="Times New Roman" panose="02020603050405020304" pitchFamily="18" charset="0"/>
              </a:rPr>
              <a:t>не возвращается</a:t>
            </a:r>
            <a:r>
              <a:rPr lang="ru-RU" sz="2000" dirty="0">
                <a:latin typeface="Times New Roman" panose="02020603050405020304" pitchFamily="18" charset="0"/>
                <a:cs typeface="Times New Roman" panose="02020603050405020304" pitchFamily="18" charset="0"/>
              </a:rPr>
              <a:t>. </a:t>
            </a:r>
          </a:p>
          <a:p>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50231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0"/>
          </p:nvPr>
        </p:nvSpPr>
        <p:spPr/>
        <p:txBody>
          <a:bodyPr/>
          <a:lstStyle/>
          <a:p>
            <a:pPr>
              <a:defRPr/>
            </a:pPr>
            <a:fld id="{A75F70F0-0F10-43DB-B21C-44BBECAE22B0}" type="slidenum">
              <a:rPr lang="en-US" altLang="ru-RU" smtClean="0"/>
              <a:pPr>
                <a:defRPr/>
              </a:pPr>
              <a:t>11</a:t>
            </a:fld>
            <a:endParaRPr lang="en-US" altLang="ru-RU" dirty="0"/>
          </a:p>
        </p:txBody>
      </p:sp>
      <p:sp>
        <p:nvSpPr>
          <p:cNvPr id="7" name="Заголовок 1"/>
          <p:cNvSpPr>
            <a:spLocks noGrp="1"/>
          </p:cNvSpPr>
          <p:nvPr>
            <p:ph type="title"/>
          </p:nvPr>
        </p:nvSpPr>
        <p:spPr>
          <a:xfrm>
            <a:off x="131763" y="263525"/>
            <a:ext cx="9240837" cy="369332"/>
          </a:xfrm>
        </p:spPr>
        <p:txBody>
          <a:bodyPr/>
          <a:lstStyle/>
          <a:p>
            <a:r>
              <a:rPr lang="ru-RU" sz="2400" dirty="0" smtClean="0">
                <a:latin typeface="Times New Roman" panose="02020603050405020304" pitchFamily="18" charset="0"/>
                <a:cs typeface="Times New Roman" panose="02020603050405020304" pitchFamily="18" charset="0"/>
              </a:rPr>
              <a:t>Новые условия участия в конкурсном отборе</a:t>
            </a:r>
            <a:endParaRPr lang="ru-RU" sz="2400" dirty="0">
              <a:latin typeface="Times New Roman" panose="02020603050405020304" pitchFamily="18" charset="0"/>
              <a:cs typeface="Times New Roman" panose="02020603050405020304" pitchFamily="18" charset="0"/>
            </a:endParaRPr>
          </a:p>
        </p:txBody>
      </p:sp>
      <p:grpSp>
        <p:nvGrpSpPr>
          <p:cNvPr id="8" name="Группа 7"/>
          <p:cNvGrpSpPr/>
          <p:nvPr/>
        </p:nvGrpSpPr>
        <p:grpSpPr>
          <a:xfrm>
            <a:off x="361183" y="1092200"/>
            <a:ext cx="9267825" cy="957254"/>
            <a:chOff x="0" y="2355785"/>
            <a:chExt cx="9267825" cy="602220"/>
          </a:xfrm>
        </p:grpSpPr>
        <p:sp>
          <p:nvSpPr>
            <p:cNvPr id="9" name="Скругленный прямоугольник 8"/>
            <p:cNvSpPr/>
            <p:nvPr/>
          </p:nvSpPr>
          <p:spPr>
            <a:xfrm>
              <a:off x="0" y="2355785"/>
              <a:ext cx="9267825" cy="602220"/>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0" name="Скругленный прямоугольник 4"/>
            <p:cNvSpPr/>
            <p:nvPr/>
          </p:nvSpPr>
          <p:spPr>
            <a:xfrm>
              <a:off x="29398" y="2385183"/>
              <a:ext cx="9209029" cy="5728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r>
                <a:rPr lang="ru-RU" sz="2400" b="1" dirty="0" smtClean="0"/>
                <a:t>В заявление </a:t>
              </a:r>
              <a:r>
                <a:rPr lang="ru-RU" sz="2400" b="1" dirty="0"/>
                <a:t>на предоставление </a:t>
              </a:r>
              <a:r>
                <a:rPr lang="ru-RU" sz="2400" b="1" dirty="0" smtClean="0"/>
                <a:t>субсидии необходимо </a:t>
              </a:r>
              <a:r>
                <a:rPr lang="ru-RU" sz="2400" b="1" dirty="0"/>
                <a:t>у</a:t>
              </a:r>
              <a:r>
                <a:rPr lang="ru-RU" sz="2400" b="1" dirty="0" smtClean="0"/>
                <a:t>казать: </a:t>
              </a:r>
              <a:endParaRPr lang="ru-RU" sz="2400" b="1" dirty="0"/>
            </a:p>
          </p:txBody>
        </p:sp>
      </p:grpSp>
      <p:graphicFrame>
        <p:nvGraphicFramePr>
          <p:cNvPr id="12" name="Таблица 11"/>
          <p:cNvGraphicFramePr>
            <a:graphicFrameLocks noGrp="1"/>
          </p:cNvGraphicFramePr>
          <p:nvPr>
            <p:extLst>
              <p:ext uri="{D42A27DB-BD31-4B8C-83A1-F6EECF244321}">
                <p14:modId xmlns:p14="http://schemas.microsoft.com/office/powerpoint/2010/main" val="1924878153"/>
              </p:ext>
            </p:extLst>
          </p:nvPr>
        </p:nvGraphicFramePr>
        <p:xfrm>
          <a:off x="361183" y="2779522"/>
          <a:ext cx="8943919" cy="1581342"/>
        </p:xfrm>
        <a:graphic>
          <a:graphicData uri="http://schemas.openxmlformats.org/drawingml/2006/table">
            <a:tbl>
              <a:tblPr firstRow="1" firstCol="1" bandRow="1">
                <a:tableStyleId>{5FD0F851-EC5A-4D38-B0AD-8093EC10F338}</a:tableStyleId>
              </a:tblPr>
              <a:tblGrid>
                <a:gridCol w="7724720"/>
                <a:gridCol w="1219199"/>
              </a:tblGrid>
              <a:tr h="0">
                <a:tc>
                  <a:txBody>
                    <a:bodyPr/>
                    <a:lstStyle/>
                    <a:p>
                      <a:pPr algn="l">
                        <a:lnSpc>
                          <a:spcPct val="115000"/>
                        </a:lnSpc>
                        <a:spcAft>
                          <a:spcPts val="0"/>
                        </a:spcAft>
                      </a:pPr>
                      <a:r>
                        <a:rPr lang="ru-RU" sz="2400" b="0" dirty="0" smtClean="0">
                          <a:effectLst/>
                          <a:latin typeface="Times New Roman" panose="02020603050405020304" pitchFamily="18" charset="0"/>
                          <a:cs typeface="Times New Roman" panose="02020603050405020304" pitchFamily="18" charset="0"/>
                        </a:rPr>
                        <a:t>Система </a:t>
                      </a:r>
                      <a:r>
                        <a:rPr lang="ru-RU" sz="2400" b="0" dirty="0">
                          <a:effectLst/>
                          <a:latin typeface="Times New Roman" panose="02020603050405020304" pitchFamily="18" charset="0"/>
                          <a:cs typeface="Times New Roman" panose="02020603050405020304" pitchFamily="18" charset="0"/>
                        </a:rPr>
                        <a:t>налогообложения</a:t>
                      </a:r>
                      <a:endParaRPr lang="ru-RU" sz="2400" b="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52705" algn="just">
                        <a:lnSpc>
                          <a:spcPct val="115000"/>
                        </a:lnSpc>
                        <a:spcAft>
                          <a:spcPts val="0"/>
                        </a:spcAft>
                      </a:pPr>
                      <a:r>
                        <a:rPr lang="ru-RU" sz="2400">
                          <a:effectLst/>
                          <a:latin typeface="Times New Roman" panose="02020603050405020304" pitchFamily="18" charset="0"/>
                          <a:cs typeface="Times New Roman" panose="02020603050405020304" pitchFamily="18" charset="0"/>
                        </a:rPr>
                        <a:t> </a:t>
                      </a:r>
                      <a:endParaRPr lang="ru-RU" sz="2400">
                        <a:effectLst/>
                        <a:latin typeface="Times New Roman" panose="02020603050405020304" pitchFamily="18" charset="0"/>
                        <a:ea typeface="Times New Roman"/>
                        <a:cs typeface="Times New Roman" panose="02020603050405020304" pitchFamily="18" charset="0"/>
                      </a:endParaRPr>
                    </a:p>
                  </a:txBody>
                  <a:tcPr marL="68580" marR="68580" marT="0" marB="0"/>
                </a:tc>
              </a:tr>
              <a:tr h="0">
                <a:tc>
                  <a:txBody>
                    <a:bodyPr/>
                    <a:lstStyle/>
                    <a:p>
                      <a:pPr algn="l">
                        <a:lnSpc>
                          <a:spcPct val="115000"/>
                        </a:lnSpc>
                        <a:spcAft>
                          <a:spcPts val="0"/>
                        </a:spcAft>
                      </a:pPr>
                      <a:r>
                        <a:rPr lang="ru-RU" sz="2400" b="0" dirty="0">
                          <a:effectLst/>
                          <a:latin typeface="Times New Roman" panose="02020603050405020304" pitchFamily="18" charset="0"/>
                          <a:cs typeface="Times New Roman" panose="02020603050405020304" pitchFamily="18" charset="0"/>
                        </a:rPr>
                        <a:t>Заявитель является плательщиком НДС</a:t>
                      </a:r>
                      <a:endParaRPr lang="ru-RU" sz="2400" b="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52705" algn="just">
                        <a:lnSpc>
                          <a:spcPct val="115000"/>
                        </a:lnSpc>
                        <a:spcAft>
                          <a:spcPts val="0"/>
                        </a:spcAft>
                      </a:pPr>
                      <a:r>
                        <a:rPr lang="ru-RU" sz="2400">
                          <a:effectLst/>
                          <a:latin typeface="Times New Roman" panose="02020603050405020304" pitchFamily="18" charset="0"/>
                          <a:cs typeface="Times New Roman" panose="02020603050405020304" pitchFamily="18" charset="0"/>
                        </a:rPr>
                        <a:t>Да/нет</a:t>
                      </a:r>
                      <a:endParaRPr lang="ru-RU" sz="2400">
                        <a:effectLst/>
                        <a:latin typeface="Times New Roman" panose="02020603050405020304" pitchFamily="18" charset="0"/>
                        <a:ea typeface="Times New Roman"/>
                        <a:cs typeface="Times New Roman" panose="02020603050405020304" pitchFamily="18" charset="0"/>
                      </a:endParaRPr>
                    </a:p>
                  </a:txBody>
                  <a:tcPr marL="68580" marR="68580" marT="0" marB="0"/>
                </a:tc>
              </a:tr>
              <a:tr h="0">
                <a:tc>
                  <a:txBody>
                    <a:bodyPr/>
                    <a:lstStyle/>
                    <a:p>
                      <a:pPr algn="l">
                        <a:lnSpc>
                          <a:spcPct val="115000"/>
                        </a:lnSpc>
                        <a:spcAft>
                          <a:spcPts val="0"/>
                        </a:spcAft>
                      </a:pPr>
                      <a:r>
                        <a:rPr lang="ru-RU" sz="2400" b="0" dirty="0">
                          <a:effectLst/>
                          <a:latin typeface="Times New Roman" panose="02020603050405020304" pitchFamily="18" charset="0"/>
                          <a:cs typeface="Times New Roman" panose="02020603050405020304" pitchFamily="18" charset="0"/>
                        </a:rPr>
                        <a:t>Объем налоговых отчислений за предшествующий год </a:t>
                      </a:r>
                      <a:endParaRPr lang="ru-RU" sz="2400" b="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just">
                        <a:lnSpc>
                          <a:spcPct val="115000"/>
                        </a:lnSpc>
                        <a:spcAft>
                          <a:spcPts val="0"/>
                        </a:spcAft>
                      </a:pPr>
                      <a:r>
                        <a:rPr lang="ru-RU" sz="2400" dirty="0">
                          <a:effectLst/>
                          <a:latin typeface="Times New Roman" panose="02020603050405020304" pitchFamily="18" charset="0"/>
                          <a:cs typeface="Times New Roman" panose="02020603050405020304" pitchFamily="18" charset="0"/>
                        </a:rPr>
                        <a:t> </a:t>
                      </a:r>
                      <a:endParaRPr lang="ru-RU" sz="2400" dirty="0">
                        <a:effectLst/>
                        <a:latin typeface="Times New Roman" panose="02020603050405020304" pitchFamily="18" charset="0"/>
                        <a:ea typeface="Times New Roman"/>
                        <a:cs typeface="Times New Roman" panose="02020603050405020304" pitchFamily="18" charset="0"/>
                      </a:endParaRPr>
                    </a:p>
                  </a:txBody>
                  <a:tcPr marL="68580" marR="68580" marT="0" marB="0"/>
                </a:tc>
              </a:tr>
              <a:tr h="0">
                <a:tc>
                  <a:txBody>
                    <a:bodyPr/>
                    <a:lstStyle/>
                    <a:p>
                      <a:pPr marL="0" marR="0" indent="0" algn="l" defTabSz="932753" rtl="0" eaLnBrk="1" fontAlgn="auto" latinLnBrk="0" hangingPunct="1">
                        <a:lnSpc>
                          <a:spcPct val="115000"/>
                        </a:lnSpc>
                        <a:spcBef>
                          <a:spcPts val="0"/>
                        </a:spcBef>
                        <a:spcAft>
                          <a:spcPts val="0"/>
                        </a:spcAft>
                        <a:buClrTx/>
                        <a:buSzTx/>
                        <a:buFontTx/>
                        <a:buNone/>
                        <a:tabLst/>
                        <a:defRPr/>
                      </a:pPr>
                      <a:r>
                        <a:rPr lang="ru-RU" sz="2400" b="0" dirty="0" smtClean="0">
                          <a:latin typeface="Times New Roman" panose="02020603050405020304" pitchFamily="18" charset="0"/>
                          <a:cs typeface="Times New Roman" panose="02020603050405020304" pitchFamily="18" charset="0"/>
                        </a:rPr>
                        <a:t>Коды ОКПД и расшифровка: </a:t>
                      </a:r>
                    </a:p>
                  </a:txBody>
                  <a:tcPr marL="68580" marR="68580" marT="0" marB="0"/>
                </a:tc>
                <a:tc>
                  <a:txBody>
                    <a:bodyPr/>
                    <a:lstStyle/>
                    <a:p>
                      <a:pPr algn="just">
                        <a:lnSpc>
                          <a:spcPct val="115000"/>
                        </a:lnSpc>
                        <a:spcAft>
                          <a:spcPts val="0"/>
                        </a:spcAft>
                      </a:pPr>
                      <a:endParaRPr lang="ru-RU" sz="2400" dirty="0">
                        <a:effectLst/>
                        <a:latin typeface="Times New Roman" panose="02020603050405020304" pitchFamily="18" charset="0"/>
                        <a:ea typeface="Times New Roman"/>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8908272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763" y="263525"/>
            <a:ext cx="9240837" cy="292388"/>
          </a:xfrm>
        </p:spPr>
        <p:txBody>
          <a:bodyPr/>
          <a:lstStyle/>
          <a:p>
            <a:r>
              <a:rPr lang="ru-RU" dirty="0" smtClean="0">
                <a:latin typeface="Times New Roman" panose="02020603050405020304" pitchFamily="18" charset="0"/>
                <a:cs typeface="Times New Roman" panose="02020603050405020304" pitchFamily="18" charset="0"/>
              </a:rPr>
              <a:t>ОБЩИЕ ДОКУМЕНТЫ ДЛЯ ПОЛУЧЕНИЯ </a:t>
            </a:r>
            <a:r>
              <a:rPr lang="ru-RU" dirty="0">
                <a:latin typeface="Times New Roman" panose="02020603050405020304" pitchFamily="18" charset="0"/>
                <a:cs typeface="Times New Roman" panose="02020603050405020304" pitchFamily="18" charset="0"/>
              </a:rPr>
              <a:t>СУБСИДИЙ </a:t>
            </a:r>
          </a:p>
        </p:txBody>
      </p:sp>
      <p:sp>
        <p:nvSpPr>
          <p:cNvPr id="3" name="Номер слайда 2"/>
          <p:cNvSpPr>
            <a:spLocks noGrp="1"/>
          </p:cNvSpPr>
          <p:nvPr>
            <p:ph type="sldNum" sz="quarter" idx="10"/>
          </p:nvPr>
        </p:nvSpPr>
        <p:spPr/>
        <p:txBody>
          <a:bodyPr/>
          <a:lstStyle/>
          <a:p>
            <a:pPr>
              <a:defRPr/>
            </a:pPr>
            <a:fld id="{A75F70F0-0F10-43DB-B21C-44BBECAE22B0}" type="slidenum">
              <a:rPr lang="en-US" altLang="ru-RU" smtClean="0"/>
              <a:pPr>
                <a:defRPr/>
              </a:pPr>
              <a:t>12</a:t>
            </a:fld>
            <a:endParaRPr lang="en-US" alt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1020343938"/>
              </p:ext>
            </p:extLst>
          </p:nvPr>
        </p:nvGraphicFramePr>
        <p:xfrm>
          <a:off x="469900" y="745066"/>
          <a:ext cx="8686800" cy="5943600"/>
        </p:xfrm>
        <a:graphic>
          <a:graphicData uri="http://schemas.openxmlformats.org/drawingml/2006/table">
            <a:tbl>
              <a:tblPr firstRow="1" bandRow="1">
                <a:tableStyleId>{69012ECD-51FC-41F1-AA8D-1B2483CD663E}</a:tableStyleId>
              </a:tblPr>
              <a:tblGrid>
                <a:gridCol w="818564"/>
                <a:gridCol w="7868236"/>
              </a:tblGrid>
              <a:tr h="370840">
                <a:tc>
                  <a:txBody>
                    <a:bodyPr/>
                    <a:lstStyle/>
                    <a:p>
                      <a:pPr algn="ctr"/>
                      <a:r>
                        <a:rPr lang="ru-RU" sz="2000" b="1" dirty="0" smtClean="0">
                          <a:latin typeface="Times New Roman" panose="02020603050405020304" pitchFamily="18" charset="0"/>
                          <a:cs typeface="Times New Roman" panose="02020603050405020304" pitchFamily="18" charset="0"/>
                        </a:rPr>
                        <a:t>№</a:t>
                      </a:r>
                      <a:endParaRPr lang="ru-RU" sz="2000" b="1" dirty="0">
                        <a:latin typeface="Times New Roman" panose="02020603050405020304" pitchFamily="18" charset="0"/>
                        <a:cs typeface="Times New Roman" panose="02020603050405020304" pitchFamily="18" charset="0"/>
                      </a:endParaRPr>
                    </a:p>
                  </a:txBody>
                  <a:tcPr/>
                </a:tc>
                <a:tc>
                  <a:txBody>
                    <a:bodyPr/>
                    <a:lstStyle/>
                    <a:p>
                      <a:pPr algn="ctr"/>
                      <a:r>
                        <a:rPr lang="ru-RU" sz="2000" b="1" dirty="0" smtClean="0">
                          <a:latin typeface="Times New Roman" panose="02020603050405020304" pitchFamily="18" charset="0"/>
                          <a:cs typeface="Times New Roman" panose="02020603050405020304" pitchFamily="18" charset="0"/>
                        </a:rPr>
                        <a:t>Документы</a:t>
                      </a:r>
                      <a:endParaRPr lang="ru-RU" sz="2000" b="1" dirty="0">
                        <a:latin typeface="Times New Roman" panose="02020603050405020304" pitchFamily="18" charset="0"/>
                        <a:cs typeface="Times New Roman" panose="02020603050405020304" pitchFamily="18" charset="0"/>
                      </a:endParaRPr>
                    </a:p>
                  </a:txBody>
                  <a:tcPr/>
                </a:tc>
              </a:tr>
              <a:tr h="370840">
                <a:tc>
                  <a:txBody>
                    <a:bodyPr/>
                    <a:lstStyle/>
                    <a:p>
                      <a:pPr marL="0" marR="0" indent="0" algn="ctr" defTabSz="932753" rtl="0" eaLnBrk="1" fontAlgn="auto" latinLnBrk="0" hangingPunct="1">
                        <a:lnSpc>
                          <a:spcPct val="100000"/>
                        </a:lnSpc>
                        <a:spcBef>
                          <a:spcPts val="0"/>
                        </a:spcBef>
                        <a:spcAft>
                          <a:spcPts val="0"/>
                        </a:spcAft>
                        <a:buClrTx/>
                        <a:buSzTx/>
                        <a:buFontTx/>
                        <a:buNone/>
                        <a:tabLst/>
                        <a:defRPr/>
                      </a:pPr>
                      <a:r>
                        <a:rPr lang="ru-RU" b="0" dirty="0" smtClean="0">
                          <a:latin typeface="Times New Roman" panose="02020603050405020304" pitchFamily="18" charset="0"/>
                          <a:cs typeface="Times New Roman" panose="02020603050405020304" pitchFamily="18" charset="0"/>
                        </a:rPr>
                        <a:t>1</a:t>
                      </a:r>
                    </a:p>
                  </a:txBody>
                  <a:tcPr/>
                </a:tc>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b="0" dirty="0" smtClean="0">
                          <a:latin typeface="Times New Roman" panose="02020603050405020304" pitchFamily="18" charset="0"/>
                          <a:cs typeface="Times New Roman" panose="02020603050405020304" pitchFamily="18" charset="0"/>
                        </a:rPr>
                        <a:t>Копия свидетельства о внесении записи в ЕГРЮЛ/ЕГРИП</a:t>
                      </a:r>
                    </a:p>
                  </a:txBody>
                  <a:tcPr/>
                </a:tc>
              </a:tr>
              <a:tr h="370840">
                <a:tc>
                  <a:txBody>
                    <a:bodyPr/>
                    <a:lstStyle/>
                    <a:p>
                      <a:pPr algn="ctr"/>
                      <a:r>
                        <a:rPr lang="ru-RU" b="0" dirty="0" smtClean="0">
                          <a:latin typeface="Times New Roman" panose="02020603050405020304" pitchFamily="18" charset="0"/>
                          <a:cs typeface="Times New Roman" panose="02020603050405020304" pitchFamily="18" charset="0"/>
                        </a:rPr>
                        <a:t>2</a:t>
                      </a:r>
                      <a:endParaRPr lang="ru-RU" b="0" dirty="0">
                        <a:latin typeface="Times New Roman" panose="02020603050405020304" pitchFamily="18" charset="0"/>
                        <a:cs typeface="Times New Roman" panose="02020603050405020304" pitchFamily="18" charset="0"/>
                      </a:endParaRPr>
                    </a:p>
                  </a:txBody>
                  <a:tcPr/>
                </a:tc>
                <a:tc>
                  <a:txBody>
                    <a:bodyPr/>
                    <a:lstStyle/>
                    <a:p>
                      <a:r>
                        <a:rPr lang="ru-RU" sz="1900" b="0" kern="1200" dirty="0" smtClean="0">
                          <a:solidFill>
                            <a:schemeClr val="tx1"/>
                          </a:solidFill>
                          <a:effectLst/>
                          <a:latin typeface="Times New Roman" panose="02020603050405020304" pitchFamily="18" charset="0"/>
                          <a:ea typeface="+mn-ea"/>
                          <a:cs typeface="Times New Roman" panose="02020603050405020304" pitchFamily="18" charset="0"/>
                        </a:rPr>
                        <a:t>Копии учредительных документов</a:t>
                      </a:r>
                      <a:endParaRPr lang="ru-RU" b="0" dirty="0">
                        <a:latin typeface="Times New Roman" panose="02020603050405020304" pitchFamily="18" charset="0"/>
                        <a:cs typeface="Times New Roman" panose="02020603050405020304" pitchFamily="18" charset="0"/>
                      </a:endParaRPr>
                    </a:p>
                  </a:txBody>
                  <a:tcPr/>
                </a:tc>
              </a:tr>
              <a:tr h="370840">
                <a:tc>
                  <a:txBody>
                    <a:bodyPr/>
                    <a:lstStyle/>
                    <a:p>
                      <a:pPr algn="ctr"/>
                      <a:r>
                        <a:rPr lang="ru-RU" b="0" dirty="0" smtClean="0">
                          <a:latin typeface="Times New Roman" panose="02020603050405020304" pitchFamily="18" charset="0"/>
                          <a:cs typeface="Times New Roman" panose="02020603050405020304" pitchFamily="18" charset="0"/>
                        </a:rPr>
                        <a:t>3</a:t>
                      </a:r>
                      <a:endParaRPr lang="ru-RU" b="0" dirty="0">
                        <a:latin typeface="Times New Roman" panose="02020603050405020304" pitchFamily="18" charset="0"/>
                        <a:cs typeface="Times New Roman" panose="02020603050405020304" pitchFamily="18" charset="0"/>
                      </a:endParaRPr>
                    </a:p>
                  </a:txBody>
                  <a:tcPr/>
                </a:tc>
                <a:tc>
                  <a:txBody>
                    <a:bodyPr/>
                    <a:lstStyle/>
                    <a:p>
                      <a:r>
                        <a:rPr lang="ru-RU" sz="1900" b="0" kern="1200" dirty="0" smtClean="0">
                          <a:solidFill>
                            <a:schemeClr val="tx1"/>
                          </a:solidFill>
                          <a:effectLst/>
                          <a:latin typeface="Times New Roman" panose="02020603050405020304" pitchFamily="18" charset="0"/>
                          <a:ea typeface="+mn-ea"/>
                          <a:cs typeface="Times New Roman" panose="02020603050405020304" pitchFamily="18" charset="0"/>
                        </a:rPr>
                        <a:t>Копия свидетельства о постановке на учет в налоговых органах</a:t>
                      </a:r>
                      <a:endParaRPr lang="ru-RU" b="0" dirty="0">
                        <a:latin typeface="Times New Roman" panose="02020603050405020304" pitchFamily="18" charset="0"/>
                        <a:cs typeface="Times New Roman" panose="02020603050405020304" pitchFamily="18" charset="0"/>
                      </a:endParaRPr>
                    </a:p>
                  </a:txBody>
                  <a:tcPr/>
                </a:tc>
              </a:tr>
              <a:tr h="370840">
                <a:tc>
                  <a:txBody>
                    <a:bodyPr/>
                    <a:lstStyle/>
                    <a:p>
                      <a:pPr algn="ctr"/>
                      <a:r>
                        <a:rPr lang="ru-RU" b="0" dirty="0" smtClean="0">
                          <a:latin typeface="Times New Roman" panose="02020603050405020304" pitchFamily="18" charset="0"/>
                          <a:cs typeface="Times New Roman" panose="02020603050405020304" pitchFamily="18" charset="0"/>
                        </a:rPr>
                        <a:t>4</a:t>
                      </a:r>
                      <a:endParaRPr lang="ru-RU" b="0" dirty="0">
                        <a:latin typeface="Times New Roman" panose="02020603050405020304" pitchFamily="18" charset="0"/>
                        <a:cs typeface="Times New Roman" panose="02020603050405020304" pitchFamily="18" charset="0"/>
                      </a:endParaRPr>
                    </a:p>
                  </a:txBody>
                  <a:tcPr/>
                </a:tc>
                <a:tc>
                  <a:txBody>
                    <a:bodyPr/>
                    <a:lstStyle/>
                    <a:p>
                      <a:r>
                        <a:rPr lang="ru-RU" sz="1900" b="0" kern="1200" dirty="0" smtClean="0">
                          <a:solidFill>
                            <a:schemeClr val="tx1"/>
                          </a:solidFill>
                          <a:effectLst/>
                          <a:latin typeface="Times New Roman" panose="02020603050405020304" pitchFamily="18" charset="0"/>
                          <a:ea typeface="+mn-ea"/>
                          <a:cs typeface="Times New Roman" panose="02020603050405020304" pitchFamily="18" charset="0"/>
                        </a:rPr>
                        <a:t>Выписка из реестра акционеров общества</a:t>
                      </a:r>
                      <a:r>
                        <a:rPr lang="ru-RU" sz="1900" b="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ru-RU" sz="1900" b="0" i="1" kern="1200" dirty="0" smtClean="0">
                          <a:solidFill>
                            <a:schemeClr val="tx1"/>
                          </a:solidFill>
                          <a:effectLst/>
                          <a:latin typeface="Times New Roman" panose="02020603050405020304" pitchFamily="18" charset="0"/>
                          <a:ea typeface="+mn-ea"/>
                          <a:cs typeface="Times New Roman" panose="02020603050405020304" pitchFamily="18" charset="0"/>
                        </a:rPr>
                        <a:t>(для АО)</a:t>
                      </a:r>
                      <a:endParaRPr lang="ru-RU" b="0" i="1" dirty="0">
                        <a:latin typeface="Times New Roman" panose="02020603050405020304" pitchFamily="18" charset="0"/>
                        <a:cs typeface="Times New Roman" panose="02020603050405020304" pitchFamily="18" charset="0"/>
                      </a:endParaRPr>
                    </a:p>
                  </a:txBody>
                  <a:tcPr/>
                </a:tc>
              </a:tr>
              <a:tr h="370840">
                <a:tc>
                  <a:txBody>
                    <a:bodyPr/>
                    <a:lstStyle/>
                    <a:p>
                      <a:pPr algn="ctr"/>
                      <a:r>
                        <a:rPr lang="ru-RU" b="0" dirty="0" smtClean="0">
                          <a:latin typeface="Times New Roman" panose="02020603050405020304" pitchFamily="18" charset="0"/>
                          <a:cs typeface="Times New Roman" panose="02020603050405020304" pitchFamily="18" charset="0"/>
                        </a:rPr>
                        <a:t>5</a:t>
                      </a:r>
                      <a:endParaRPr lang="ru-RU" b="0" dirty="0">
                        <a:latin typeface="Times New Roman" panose="02020603050405020304" pitchFamily="18" charset="0"/>
                        <a:cs typeface="Times New Roman" panose="02020603050405020304" pitchFamily="18" charset="0"/>
                      </a:endParaRPr>
                    </a:p>
                  </a:txBody>
                  <a:tcPr/>
                </a:tc>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1900" b="0" kern="1200" dirty="0" smtClean="0">
                          <a:solidFill>
                            <a:schemeClr val="tx1"/>
                          </a:solidFill>
                          <a:effectLst/>
                          <a:latin typeface="Times New Roman" panose="02020603050405020304" pitchFamily="18" charset="0"/>
                          <a:ea typeface="+mn-ea"/>
                          <a:cs typeface="Times New Roman" panose="02020603050405020304" pitchFamily="18" charset="0"/>
                        </a:rPr>
                        <a:t>Копия документа, подтверждающего назначение на должность (избрание) руководителя </a:t>
                      </a:r>
                      <a:r>
                        <a:rPr lang="ru-RU" sz="1900" b="0" i="1" kern="1200" dirty="0" smtClean="0">
                          <a:solidFill>
                            <a:schemeClr val="tx1"/>
                          </a:solidFill>
                          <a:effectLst/>
                          <a:latin typeface="Times New Roman" panose="02020603050405020304" pitchFamily="18" charset="0"/>
                          <a:ea typeface="+mn-ea"/>
                          <a:cs typeface="Times New Roman" panose="02020603050405020304" pitchFamily="18" charset="0"/>
                        </a:rPr>
                        <a:t>(для юр. лиц)</a:t>
                      </a:r>
                      <a:endParaRPr lang="ru-RU" b="0" i="1" dirty="0">
                        <a:latin typeface="Times New Roman" panose="02020603050405020304" pitchFamily="18" charset="0"/>
                        <a:cs typeface="Times New Roman" panose="02020603050405020304" pitchFamily="18" charset="0"/>
                      </a:endParaRPr>
                    </a:p>
                  </a:txBody>
                  <a:tcPr/>
                </a:tc>
              </a:tr>
              <a:tr h="370840">
                <a:tc>
                  <a:txBody>
                    <a:bodyPr/>
                    <a:lstStyle/>
                    <a:p>
                      <a:pPr algn="ctr"/>
                      <a:r>
                        <a:rPr lang="ru-RU" b="0" dirty="0" smtClean="0">
                          <a:latin typeface="Times New Roman" panose="02020603050405020304" pitchFamily="18" charset="0"/>
                          <a:cs typeface="Times New Roman" panose="02020603050405020304" pitchFamily="18" charset="0"/>
                        </a:rPr>
                        <a:t>6</a:t>
                      </a:r>
                      <a:endParaRPr lang="ru-RU" b="0" dirty="0">
                        <a:latin typeface="Times New Roman" panose="02020603050405020304" pitchFamily="18" charset="0"/>
                        <a:cs typeface="Times New Roman" panose="02020603050405020304" pitchFamily="18" charset="0"/>
                      </a:endParaRPr>
                    </a:p>
                  </a:txBody>
                  <a:tcPr/>
                </a:tc>
                <a:tc>
                  <a:txBody>
                    <a:bodyPr/>
                    <a:lstStyle/>
                    <a:p>
                      <a:r>
                        <a:rPr lang="ru-RU" sz="1900" b="0" kern="1200" dirty="0" smtClean="0">
                          <a:solidFill>
                            <a:schemeClr val="tx1"/>
                          </a:solidFill>
                          <a:effectLst/>
                          <a:latin typeface="Times New Roman" panose="02020603050405020304" pitchFamily="18" charset="0"/>
                          <a:ea typeface="+mn-ea"/>
                          <a:cs typeface="Times New Roman" panose="02020603050405020304" pitchFamily="18" charset="0"/>
                        </a:rPr>
                        <a:t>Копия документа о назначении на должность главного бухгалтера </a:t>
                      </a:r>
                      <a:endParaRPr lang="ru-RU" b="0" dirty="0">
                        <a:latin typeface="Times New Roman" panose="02020603050405020304" pitchFamily="18" charset="0"/>
                        <a:cs typeface="Times New Roman" panose="02020603050405020304" pitchFamily="18" charset="0"/>
                      </a:endParaRPr>
                    </a:p>
                  </a:txBody>
                  <a:tcPr/>
                </a:tc>
              </a:tr>
              <a:tr h="370840">
                <a:tc>
                  <a:txBody>
                    <a:bodyPr/>
                    <a:lstStyle/>
                    <a:p>
                      <a:pPr algn="ctr"/>
                      <a:r>
                        <a:rPr lang="ru-RU" b="0" dirty="0" smtClean="0">
                          <a:latin typeface="Times New Roman" panose="02020603050405020304" pitchFamily="18" charset="0"/>
                          <a:cs typeface="Times New Roman" panose="02020603050405020304" pitchFamily="18" charset="0"/>
                        </a:rPr>
                        <a:t>7</a:t>
                      </a:r>
                      <a:endParaRPr lang="ru-RU" b="0" dirty="0">
                        <a:latin typeface="Times New Roman" panose="02020603050405020304" pitchFamily="18" charset="0"/>
                        <a:cs typeface="Times New Roman" panose="02020603050405020304" pitchFamily="18" charset="0"/>
                      </a:endParaRPr>
                    </a:p>
                  </a:txBody>
                  <a:tcPr/>
                </a:tc>
                <a:tc>
                  <a:txBody>
                    <a:bodyPr/>
                    <a:lstStyle/>
                    <a:p>
                      <a:r>
                        <a:rPr lang="ru-RU" sz="1900" b="0" kern="1200" dirty="0" smtClean="0">
                          <a:solidFill>
                            <a:schemeClr val="tx1"/>
                          </a:solidFill>
                          <a:effectLst/>
                          <a:latin typeface="Times New Roman" panose="02020603050405020304" pitchFamily="18" charset="0"/>
                          <a:ea typeface="+mn-ea"/>
                          <a:cs typeface="Times New Roman" panose="02020603050405020304" pitchFamily="18" charset="0"/>
                        </a:rPr>
                        <a:t>Справка о размере среднемесячной заработной платы работников</a:t>
                      </a:r>
                      <a:endParaRPr lang="ru-RU" b="0" dirty="0">
                        <a:latin typeface="Times New Roman" panose="02020603050405020304" pitchFamily="18" charset="0"/>
                        <a:cs typeface="Times New Roman" panose="02020603050405020304" pitchFamily="18" charset="0"/>
                      </a:endParaRPr>
                    </a:p>
                  </a:txBody>
                  <a:tcPr/>
                </a:tc>
              </a:tr>
              <a:tr h="370840">
                <a:tc>
                  <a:txBody>
                    <a:bodyPr/>
                    <a:lstStyle/>
                    <a:p>
                      <a:pPr algn="ctr"/>
                      <a:r>
                        <a:rPr lang="ru-RU" b="0" dirty="0" smtClean="0">
                          <a:latin typeface="Times New Roman" panose="02020603050405020304" pitchFamily="18" charset="0"/>
                          <a:cs typeface="Times New Roman" panose="02020603050405020304" pitchFamily="18" charset="0"/>
                        </a:rPr>
                        <a:t>8 </a:t>
                      </a:r>
                      <a:r>
                        <a:rPr lang="en-US" sz="1100" b="0" dirty="0" smtClean="0">
                          <a:solidFill>
                            <a:srgbClr val="FF0000"/>
                          </a:solidFill>
                          <a:latin typeface="Times New Roman" panose="02020603050405020304" pitchFamily="18" charset="0"/>
                          <a:cs typeface="Times New Roman" panose="02020603050405020304" pitchFamily="18" charset="0"/>
                        </a:rPr>
                        <a:t>NEW</a:t>
                      </a:r>
                      <a:endParaRPr lang="ru-RU" sz="1100" b="0" dirty="0">
                        <a:solidFill>
                          <a:srgbClr val="FF0000"/>
                        </a:solidFill>
                        <a:latin typeface="Times New Roman" panose="02020603050405020304" pitchFamily="18" charset="0"/>
                        <a:cs typeface="Times New Roman" panose="02020603050405020304" pitchFamily="18" charset="0"/>
                      </a:endParaRPr>
                    </a:p>
                  </a:txBody>
                  <a:tcPr/>
                </a:tc>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1900" b="0" kern="1200" dirty="0" smtClean="0">
                          <a:solidFill>
                            <a:schemeClr val="tx1"/>
                          </a:solidFill>
                          <a:effectLst/>
                          <a:latin typeface="Times New Roman" panose="02020603050405020304" pitchFamily="18" charset="0"/>
                          <a:ea typeface="+mn-ea"/>
                          <a:cs typeface="Times New Roman" panose="02020603050405020304" pitchFamily="18" charset="0"/>
                        </a:rPr>
                        <a:t>Справка об отсутствии задолженности по выплате заработной платы работникам на день подачи заявки</a:t>
                      </a:r>
                    </a:p>
                  </a:txBody>
                  <a:tcPr/>
                </a:tc>
              </a:tr>
              <a:tr h="370840">
                <a:tc>
                  <a:txBody>
                    <a:bodyPr/>
                    <a:lstStyle/>
                    <a:p>
                      <a:pPr algn="ctr"/>
                      <a:r>
                        <a:rPr lang="en-US" b="0" dirty="0" smtClean="0">
                          <a:latin typeface="Times New Roman" panose="02020603050405020304" pitchFamily="18" charset="0"/>
                          <a:cs typeface="Times New Roman" panose="02020603050405020304" pitchFamily="18" charset="0"/>
                        </a:rPr>
                        <a:t>9</a:t>
                      </a:r>
                      <a:endParaRPr lang="ru-RU" b="0" dirty="0">
                        <a:latin typeface="Times New Roman" panose="02020603050405020304" pitchFamily="18" charset="0"/>
                        <a:cs typeface="Times New Roman" panose="02020603050405020304" pitchFamily="18" charset="0"/>
                      </a:endParaRPr>
                    </a:p>
                  </a:txBody>
                  <a:tcPr/>
                </a:tc>
                <a:tc>
                  <a:txBody>
                    <a:bodyPr/>
                    <a:lstStyle/>
                    <a:p>
                      <a:r>
                        <a:rPr lang="ru-RU" sz="1900" kern="1200" dirty="0" smtClean="0">
                          <a:solidFill>
                            <a:schemeClr val="tx1"/>
                          </a:solidFill>
                          <a:effectLst/>
                          <a:latin typeface="Times New Roman" panose="02020603050405020304" pitchFamily="18" charset="0"/>
                          <a:ea typeface="+mn-ea"/>
                          <a:cs typeface="Times New Roman" panose="02020603050405020304" pitchFamily="18" charset="0"/>
                        </a:rPr>
                        <a:t>Документы, подтверждающие отсутствие задолженности по налогам, сборам и иным обязательным платежам в бюджеты бюджетной системы Российской Федерации</a:t>
                      </a:r>
                      <a:endParaRPr lang="ru-RU" b="0" dirty="0">
                        <a:latin typeface="Times New Roman" panose="02020603050405020304" pitchFamily="18" charset="0"/>
                        <a:cs typeface="Times New Roman" panose="02020603050405020304" pitchFamily="18" charset="0"/>
                      </a:endParaRPr>
                    </a:p>
                  </a:txBody>
                  <a:tcPr/>
                </a:tc>
              </a:tr>
              <a:tr h="370840">
                <a:tc>
                  <a:txBody>
                    <a:bodyPr/>
                    <a:lstStyle/>
                    <a:p>
                      <a:pPr algn="ctr"/>
                      <a:r>
                        <a:rPr lang="en-US" dirty="0" smtClean="0">
                          <a:latin typeface="Times New Roman" panose="02020603050405020304" pitchFamily="18" charset="0"/>
                          <a:cs typeface="Times New Roman" panose="02020603050405020304" pitchFamily="18" charset="0"/>
                        </a:rPr>
                        <a:t>10</a:t>
                      </a:r>
                      <a:endParaRPr lang="ru-RU" dirty="0">
                        <a:latin typeface="Times New Roman" panose="02020603050405020304" pitchFamily="18" charset="0"/>
                        <a:cs typeface="Times New Roman" panose="02020603050405020304" pitchFamily="18" charset="0"/>
                      </a:endParaRPr>
                    </a:p>
                  </a:txBody>
                  <a:tcPr/>
                </a:tc>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1900" kern="1200" dirty="0" smtClean="0">
                          <a:solidFill>
                            <a:schemeClr val="tx1"/>
                          </a:solidFill>
                          <a:effectLst/>
                          <a:latin typeface="Times New Roman" panose="02020603050405020304" pitchFamily="18" charset="0"/>
                          <a:ea typeface="+mn-ea"/>
                          <a:cs typeface="Times New Roman" panose="02020603050405020304" pitchFamily="18" charset="0"/>
                        </a:rPr>
                        <a:t>Справка юр</a:t>
                      </a:r>
                      <a:r>
                        <a:rPr lang="en-US" sz="1900" kern="1200" dirty="0" smtClean="0">
                          <a:solidFill>
                            <a:schemeClr val="tx1"/>
                          </a:solidFill>
                          <a:effectLst/>
                          <a:latin typeface="Times New Roman" panose="02020603050405020304" pitchFamily="18" charset="0"/>
                          <a:ea typeface="+mn-ea"/>
                          <a:cs typeface="Times New Roman" panose="02020603050405020304" pitchFamily="18" charset="0"/>
                        </a:rPr>
                        <a:t>.</a:t>
                      </a:r>
                      <a:r>
                        <a:rPr lang="ru-RU" sz="1900" kern="1200" dirty="0" smtClean="0">
                          <a:solidFill>
                            <a:schemeClr val="tx1"/>
                          </a:solidFill>
                          <a:effectLst/>
                          <a:latin typeface="Times New Roman" panose="02020603050405020304" pitchFamily="18" charset="0"/>
                          <a:ea typeface="+mn-ea"/>
                          <a:cs typeface="Times New Roman" panose="02020603050405020304" pitchFamily="18" charset="0"/>
                        </a:rPr>
                        <a:t> лица об отсутствии иных бюджетных ассигнований, полученных юр</a:t>
                      </a:r>
                      <a:r>
                        <a:rPr lang="en-US" sz="1900" kern="1200" dirty="0" smtClean="0">
                          <a:solidFill>
                            <a:schemeClr val="tx1"/>
                          </a:solidFill>
                          <a:effectLst/>
                          <a:latin typeface="Times New Roman" panose="02020603050405020304" pitchFamily="18" charset="0"/>
                          <a:ea typeface="+mn-ea"/>
                          <a:cs typeface="Times New Roman" panose="02020603050405020304" pitchFamily="18" charset="0"/>
                        </a:rPr>
                        <a:t>.</a:t>
                      </a:r>
                      <a:r>
                        <a:rPr lang="ru-RU" sz="1900" kern="1200" dirty="0" smtClean="0">
                          <a:solidFill>
                            <a:schemeClr val="tx1"/>
                          </a:solidFill>
                          <a:effectLst/>
                          <a:latin typeface="Times New Roman" panose="02020603050405020304" pitchFamily="18" charset="0"/>
                          <a:ea typeface="+mn-ea"/>
                          <a:cs typeface="Times New Roman" panose="02020603050405020304" pitchFamily="18" charset="0"/>
                        </a:rPr>
                        <a:t> лицом в текущем финансовом году на возмещение одних и тех же затрат</a:t>
                      </a:r>
                      <a:endParaRPr lang="ru-RU"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32566014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0"/>
          </p:nvPr>
        </p:nvSpPr>
        <p:spPr/>
        <p:txBody>
          <a:bodyPr/>
          <a:lstStyle/>
          <a:p>
            <a:pPr>
              <a:defRPr/>
            </a:pPr>
            <a:fld id="{A75F70F0-0F10-43DB-B21C-44BBECAE22B0}" type="slidenum">
              <a:rPr lang="en-US" altLang="ru-RU" smtClean="0"/>
              <a:pPr>
                <a:defRPr/>
              </a:pPr>
              <a:t>13</a:t>
            </a:fld>
            <a:endParaRPr lang="en-US" alt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1096144625"/>
              </p:ext>
            </p:extLst>
          </p:nvPr>
        </p:nvGraphicFramePr>
        <p:xfrm>
          <a:off x="444500" y="389466"/>
          <a:ext cx="8686800" cy="2103120"/>
        </p:xfrm>
        <a:graphic>
          <a:graphicData uri="http://schemas.openxmlformats.org/drawingml/2006/table">
            <a:tbl>
              <a:tblPr firstRow="1" bandRow="1">
                <a:tableStyleId>{69012ECD-51FC-41F1-AA8D-1B2483CD663E}</a:tableStyleId>
              </a:tblPr>
              <a:tblGrid>
                <a:gridCol w="818564"/>
                <a:gridCol w="7868236"/>
              </a:tblGrid>
              <a:tr h="370840">
                <a:tc>
                  <a:txBody>
                    <a:bodyPr/>
                    <a:lstStyle/>
                    <a:p>
                      <a:pPr algn="ctr"/>
                      <a:r>
                        <a:rPr lang="ru-RU" sz="2000" b="1" dirty="0" smtClean="0">
                          <a:latin typeface="Times New Roman" panose="02020603050405020304" pitchFamily="18" charset="0"/>
                          <a:cs typeface="Times New Roman" panose="02020603050405020304" pitchFamily="18" charset="0"/>
                        </a:rPr>
                        <a:t>№</a:t>
                      </a:r>
                      <a:endParaRPr lang="ru-RU" sz="2000" b="1" dirty="0">
                        <a:latin typeface="Times New Roman" panose="02020603050405020304" pitchFamily="18" charset="0"/>
                        <a:cs typeface="Times New Roman" panose="02020603050405020304" pitchFamily="18" charset="0"/>
                      </a:endParaRPr>
                    </a:p>
                  </a:txBody>
                  <a:tcPr/>
                </a:tc>
                <a:tc>
                  <a:txBody>
                    <a:bodyPr/>
                    <a:lstStyle/>
                    <a:p>
                      <a:pPr algn="ctr"/>
                      <a:r>
                        <a:rPr lang="ru-RU" sz="2000" b="1" dirty="0" smtClean="0">
                          <a:latin typeface="Times New Roman" panose="02020603050405020304" pitchFamily="18" charset="0"/>
                          <a:cs typeface="Times New Roman" panose="02020603050405020304" pitchFamily="18" charset="0"/>
                        </a:rPr>
                        <a:t>Документы</a:t>
                      </a:r>
                      <a:endParaRPr lang="ru-RU" sz="2000" b="1" dirty="0">
                        <a:latin typeface="Times New Roman" panose="02020603050405020304" pitchFamily="18" charset="0"/>
                        <a:cs typeface="Times New Roman" panose="02020603050405020304" pitchFamily="18" charset="0"/>
                      </a:endParaRPr>
                    </a:p>
                  </a:txBody>
                  <a:tcPr/>
                </a:tc>
              </a:tr>
              <a:tr h="370840">
                <a:tc>
                  <a:txBody>
                    <a:bodyPr/>
                    <a:lstStyle/>
                    <a:p>
                      <a:pPr marL="0" marR="0" indent="0" algn="ctr" defTabSz="932753" rtl="0" eaLnBrk="1" fontAlgn="auto" latinLnBrk="0" hangingPunct="1">
                        <a:lnSpc>
                          <a:spcPct val="100000"/>
                        </a:lnSpc>
                        <a:spcBef>
                          <a:spcPts val="0"/>
                        </a:spcBef>
                        <a:spcAft>
                          <a:spcPts val="0"/>
                        </a:spcAft>
                        <a:buClrTx/>
                        <a:buSzTx/>
                        <a:buFontTx/>
                        <a:buNone/>
                        <a:tabLst/>
                        <a:defRPr/>
                      </a:pPr>
                      <a:r>
                        <a:rPr lang="en-US" sz="2000" b="0" dirty="0" smtClean="0">
                          <a:latin typeface="Times New Roman" panose="02020603050405020304" pitchFamily="18" charset="0"/>
                          <a:cs typeface="Times New Roman" panose="02020603050405020304" pitchFamily="18" charset="0"/>
                        </a:rPr>
                        <a:t>11</a:t>
                      </a:r>
                      <a:endParaRPr lang="ru-RU" sz="2000" b="0" dirty="0" smtClean="0">
                        <a:latin typeface="Times New Roman" panose="02020603050405020304" pitchFamily="18" charset="0"/>
                        <a:cs typeface="Times New Roman" panose="02020603050405020304" pitchFamily="18" charset="0"/>
                      </a:endParaRPr>
                    </a:p>
                  </a:txBody>
                  <a:tcPr/>
                </a:tc>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2000" kern="1200" dirty="0" smtClean="0">
                          <a:solidFill>
                            <a:schemeClr val="tx1"/>
                          </a:solidFill>
                          <a:effectLst/>
                          <a:latin typeface="Times New Roman" panose="02020603050405020304" pitchFamily="18" charset="0"/>
                          <a:ea typeface="+mn-ea"/>
                          <a:cs typeface="Times New Roman" panose="02020603050405020304" pitchFamily="18" charset="0"/>
                        </a:rPr>
                        <a:t>ТЭО</a:t>
                      </a:r>
                      <a:r>
                        <a:rPr lang="ru-RU" sz="200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kern="1200" dirty="0" smtClean="0">
                          <a:solidFill>
                            <a:schemeClr val="tx1"/>
                          </a:solidFill>
                          <a:effectLst/>
                          <a:latin typeface="Times New Roman" panose="02020603050405020304" pitchFamily="18" charset="0"/>
                          <a:ea typeface="+mn-ea"/>
                          <a:cs typeface="Times New Roman" panose="02020603050405020304" pitchFamily="18" charset="0"/>
                        </a:rPr>
                        <a:t>проекта, по которому Заявитель претендует на получение субсидии, составленное по форме согласно приложению</a:t>
                      </a:r>
                      <a:endParaRPr lang="ru-RU" sz="2000" b="0" dirty="0" smtClean="0">
                        <a:latin typeface="Times New Roman" panose="02020603050405020304" pitchFamily="18" charset="0"/>
                        <a:cs typeface="Times New Roman" panose="02020603050405020304" pitchFamily="18" charset="0"/>
                      </a:endParaRPr>
                    </a:p>
                  </a:txBody>
                  <a:tcPr/>
                </a:tc>
              </a:tr>
              <a:tr h="370840">
                <a:tc>
                  <a:txBody>
                    <a:bodyPr/>
                    <a:lstStyle/>
                    <a:p>
                      <a:pPr algn="ctr"/>
                      <a:r>
                        <a:rPr lang="ru-RU" sz="2000" b="0" dirty="0" smtClean="0">
                          <a:latin typeface="Times New Roman" panose="02020603050405020304" pitchFamily="18" charset="0"/>
                          <a:cs typeface="Times New Roman" panose="02020603050405020304" pitchFamily="18" charset="0"/>
                        </a:rPr>
                        <a:t>12</a:t>
                      </a:r>
                      <a:endParaRPr lang="ru-RU" sz="2000" b="0" dirty="0">
                        <a:latin typeface="Times New Roman" panose="02020603050405020304" pitchFamily="18" charset="0"/>
                        <a:cs typeface="Times New Roman" panose="02020603050405020304" pitchFamily="18" charset="0"/>
                      </a:endParaRPr>
                    </a:p>
                  </a:txBody>
                  <a:tcPr/>
                </a:tc>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2000" kern="1200" dirty="0" smtClean="0">
                          <a:solidFill>
                            <a:schemeClr val="tx1"/>
                          </a:solidFill>
                          <a:effectLst/>
                          <a:latin typeface="Times New Roman" panose="02020603050405020304" pitchFamily="18" charset="0"/>
                          <a:ea typeface="+mn-ea"/>
                          <a:cs typeface="Times New Roman" panose="02020603050405020304" pitchFamily="18" charset="0"/>
                        </a:rPr>
                        <a:t>Краткая информация о субъекте МСП </a:t>
                      </a:r>
                    </a:p>
                    <a:p>
                      <a:pPr marL="0" marR="0" indent="0" algn="l" defTabSz="932753" rtl="0" eaLnBrk="1" fontAlgn="auto" latinLnBrk="0" hangingPunct="1">
                        <a:lnSpc>
                          <a:spcPct val="100000"/>
                        </a:lnSpc>
                        <a:spcBef>
                          <a:spcPts val="0"/>
                        </a:spcBef>
                        <a:spcAft>
                          <a:spcPts val="0"/>
                        </a:spcAft>
                        <a:buClrTx/>
                        <a:buSzTx/>
                        <a:buFontTx/>
                        <a:buNone/>
                        <a:tabLst/>
                        <a:defRPr/>
                      </a:pPr>
                      <a:r>
                        <a:rPr lang="en-US" sz="2000" b="0" dirty="0" smtClean="0">
                          <a:solidFill>
                            <a:srgbClr val="FF0000"/>
                          </a:solidFill>
                          <a:latin typeface="Times New Roman" panose="02020603050405020304" pitchFamily="18" charset="0"/>
                          <a:cs typeface="Times New Roman" panose="02020603050405020304" pitchFamily="18" charset="0"/>
                        </a:rPr>
                        <a:t>NEW</a:t>
                      </a:r>
                      <a:r>
                        <a:rPr lang="ru-RU" sz="2000" b="0" i="1" kern="1200" baseline="0" dirty="0" smtClean="0">
                          <a:solidFill>
                            <a:srgbClr val="00B5CB"/>
                          </a:solidFill>
                          <a:effectLst/>
                          <a:latin typeface="Times New Roman" panose="02020603050405020304" pitchFamily="18" charset="0"/>
                          <a:ea typeface="+mn-ea"/>
                          <a:cs typeface="Times New Roman" panose="02020603050405020304" pitchFamily="18" charset="0"/>
                        </a:rPr>
                        <a:t> </a:t>
                      </a:r>
                      <a:r>
                        <a:rPr lang="ru-RU" sz="2000" b="1" i="1" kern="1200" dirty="0" smtClean="0">
                          <a:solidFill>
                            <a:srgbClr val="4F81BD"/>
                          </a:solidFill>
                          <a:effectLst/>
                          <a:latin typeface="Times New Roman" panose="02020603050405020304" pitchFamily="18" charset="0"/>
                          <a:ea typeface="+mn-ea"/>
                          <a:cs typeface="Times New Roman" panose="02020603050405020304" pitchFamily="18" charset="0"/>
                        </a:rPr>
                        <a:t>Справку и презентацию субъекта МСП необходимо разместить в личном кабинете на интернет-сайте </a:t>
                      </a:r>
                      <a:r>
                        <a:rPr lang="ru-RU" sz="2000" b="1" i="1" u="none" strike="noStrike" kern="1200" dirty="0" smtClean="0">
                          <a:solidFill>
                            <a:srgbClr val="4F81BD"/>
                          </a:solidFill>
                          <a:effectLst/>
                          <a:latin typeface="Times New Roman" panose="02020603050405020304" pitchFamily="18" charset="0"/>
                          <a:ea typeface="+mn-ea"/>
                          <a:cs typeface="Times New Roman" panose="02020603050405020304" pitchFamily="18" charset="0"/>
                          <a:hlinkClick r:id="rId2"/>
                        </a:rPr>
                        <a:t>http://fpmo.ru</a:t>
                      </a:r>
                      <a:endParaRPr lang="ru-RU" sz="2000" b="1" i="1" kern="1200" dirty="0" smtClean="0">
                        <a:solidFill>
                          <a:srgbClr val="4F81BD"/>
                        </a:solidFill>
                        <a:effectLst/>
                        <a:latin typeface="Times New Roman" panose="02020603050405020304" pitchFamily="18" charset="0"/>
                        <a:ea typeface="+mn-ea"/>
                        <a:cs typeface="Times New Roman" panose="02020603050405020304" pitchFamily="18" charset="0"/>
                      </a:endParaRPr>
                    </a:p>
                  </a:txBody>
                  <a:tcPr/>
                </a:tc>
              </a:tr>
            </a:tbl>
          </a:graphicData>
        </a:graphic>
      </p:graphicFrame>
      <p:grpSp>
        <p:nvGrpSpPr>
          <p:cNvPr id="7" name="Группа 6"/>
          <p:cNvGrpSpPr/>
          <p:nvPr/>
        </p:nvGrpSpPr>
        <p:grpSpPr>
          <a:xfrm>
            <a:off x="195096" y="2727450"/>
            <a:ext cx="9578919" cy="876036"/>
            <a:chOff x="0" y="2355785"/>
            <a:chExt cx="9267825" cy="602220"/>
          </a:xfrm>
        </p:grpSpPr>
        <p:sp>
          <p:nvSpPr>
            <p:cNvPr id="8" name="Скругленный прямоугольник 7"/>
            <p:cNvSpPr/>
            <p:nvPr/>
          </p:nvSpPr>
          <p:spPr>
            <a:xfrm>
              <a:off x="0" y="2355785"/>
              <a:ext cx="9267825" cy="602220"/>
            </a:xfrm>
            <a:prstGeom prst="roundRect">
              <a:avLst/>
            </a:prstGeom>
          </p:spPr>
          <p:style>
            <a:lnRef idx="0">
              <a:schemeClr val="accent1"/>
            </a:lnRef>
            <a:fillRef idx="3">
              <a:schemeClr val="accent1"/>
            </a:fillRef>
            <a:effectRef idx="3">
              <a:schemeClr val="accent1"/>
            </a:effectRef>
            <a:fontRef idx="minor">
              <a:schemeClr val="lt1"/>
            </a:fontRef>
          </p:style>
        </p:sp>
        <p:sp>
          <p:nvSpPr>
            <p:cNvPr id="9" name="Скругленный прямоугольник 4"/>
            <p:cNvSpPr/>
            <p:nvPr/>
          </p:nvSpPr>
          <p:spPr>
            <a:xfrm>
              <a:off x="29398" y="2385183"/>
              <a:ext cx="9209029" cy="4784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algn="ctr"/>
              <a:r>
                <a:rPr lang="ru-RU" sz="2000" b="1" dirty="0" smtClean="0">
                  <a:solidFill>
                    <a:schemeClr val="bg1"/>
                  </a:solidFill>
                  <a:latin typeface="Times New Roman" panose="02020603050405020304" pitchFamily="18" charset="0"/>
                  <a:cs typeface="Times New Roman" panose="02020603050405020304" pitchFamily="18" charset="0"/>
                </a:rPr>
                <a:t>ДОКУМЕНТЫ,</a:t>
              </a:r>
              <a:r>
                <a:rPr lang="ru-RU" sz="2000" b="1" dirty="0">
                  <a:solidFill>
                    <a:schemeClr val="bg1"/>
                  </a:solidFill>
                  <a:latin typeface="Times New Roman" panose="02020603050405020304" pitchFamily="18" charset="0"/>
                  <a:cs typeface="Times New Roman" panose="02020603050405020304" pitchFamily="18" charset="0"/>
                </a:rPr>
                <a:t> ПОДТВЕРЖДАЮЩИЕ ОСУЩЕСТВЛЕНИЕ ЗАТРАТ </a:t>
              </a:r>
              <a:r>
                <a:rPr lang="ru-RU" sz="2000" b="1" dirty="0" smtClean="0">
                  <a:solidFill>
                    <a:schemeClr val="bg1"/>
                  </a:solidFill>
                  <a:latin typeface="Times New Roman" panose="02020603050405020304" pitchFamily="18" charset="0"/>
                  <a:cs typeface="Times New Roman" panose="02020603050405020304" pitchFamily="18" charset="0"/>
                </a:rPr>
                <a:t/>
              </a:r>
              <a:br>
                <a:rPr lang="ru-RU" sz="2000" b="1" dirty="0" smtClean="0">
                  <a:solidFill>
                    <a:schemeClr val="bg1"/>
                  </a:solidFill>
                  <a:latin typeface="Times New Roman" panose="02020603050405020304" pitchFamily="18" charset="0"/>
                  <a:cs typeface="Times New Roman" panose="02020603050405020304" pitchFamily="18" charset="0"/>
                </a:rPr>
              </a:br>
              <a:r>
                <a:rPr lang="ru-RU" sz="2000" b="1" dirty="0" smtClean="0">
                  <a:solidFill>
                    <a:schemeClr val="bg1"/>
                  </a:solidFill>
                  <a:latin typeface="Times New Roman" panose="02020603050405020304" pitchFamily="18" charset="0"/>
                  <a:cs typeface="Times New Roman" panose="02020603050405020304" pitchFamily="18" charset="0"/>
                </a:rPr>
                <a:t>И ИНЫЕ ДОКУМЕНТЫ ПО ЛИЗИНГУ</a:t>
              </a:r>
              <a:endParaRPr lang="ru-RU" sz="2000" b="1" dirty="0">
                <a:solidFill>
                  <a:schemeClr val="bg1"/>
                </a:solidFill>
              </a:endParaRPr>
            </a:p>
          </p:txBody>
        </p:sp>
      </p:grpSp>
      <p:graphicFrame>
        <p:nvGraphicFramePr>
          <p:cNvPr id="13" name="Таблица 12"/>
          <p:cNvGraphicFramePr>
            <a:graphicFrameLocks noGrp="1"/>
          </p:cNvGraphicFramePr>
          <p:nvPr>
            <p:extLst>
              <p:ext uri="{D42A27DB-BD31-4B8C-83A1-F6EECF244321}">
                <p14:modId xmlns:p14="http://schemas.microsoft.com/office/powerpoint/2010/main" val="2973061411"/>
              </p:ext>
            </p:extLst>
          </p:nvPr>
        </p:nvGraphicFramePr>
        <p:xfrm>
          <a:off x="363538" y="4013200"/>
          <a:ext cx="8716962" cy="2300909"/>
        </p:xfrm>
        <a:graphic>
          <a:graphicData uri="http://schemas.openxmlformats.org/drawingml/2006/table">
            <a:tbl>
              <a:tblPr firstRow="1" bandRow="1">
                <a:tableStyleId>{69012ECD-51FC-41F1-AA8D-1B2483CD663E}</a:tableStyleId>
              </a:tblPr>
              <a:tblGrid>
                <a:gridCol w="821406"/>
                <a:gridCol w="7895556"/>
              </a:tblGrid>
              <a:tr h="421125">
                <a:tc>
                  <a:txBody>
                    <a:bodyPr/>
                    <a:lstStyle/>
                    <a:p>
                      <a:pPr algn="ctr"/>
                      <a:r>
                        <a:rPr lang="ru-RU" sz="1800" b="1" dirty="0" smtClean="0">
                          <a:latin typeface="Times New Roman" panose="02020603050405020304" pitchFamily="18" charset="0"/>
                          <a:cs typeface="Times New Roman" panose="02020603050405020304" pitchFamily="18" charset="0"/>
                        </a:rPr>
                        <a:t>№</a:t>
                      </a:r>
                      <a:endParaRPr lang="ru-RU" sz="1800" b="1" dirty="0">
                        <a:latin typeface="Times New Roman" panose="02020603050405020304" pitchFamily="18" charset="0"/>
                        <a:cs typeface="Times New Roman" panose="02020603050405020304" pitchFamily="18" charset="0"/>
                      </a:endParaRPr>
                    </a:p>
                  </a:txBody>
                  <a:tcPr/>
                </a:tc>
                <a:tc>
                  <a:txBody>
                    <a:bodyPr/>
                    <a:lstStyle/>
                    <a:p>
                      <a:pPr algn="ctr"/>
                      <a:r>
                        <a:rPr lang="ru-RU" sz="1800" b="1" dirty="0" smtClean="0">
                          <a:latin typeface="Times New Roman" panose="02020603050405020304" pitchFamily="18" charset="0"/>
                          <a:cs typeface="Times New Roman" panose="02020603050405020304" pitchFamily="18" charset="0"/>
                        </a:rPr>
                        <a:t>Документы</a:t>
                      </a:r>
                      <a:endParaRPr lang="ru-RU" sz="1800" b="1" dirty="0">
                        <a:latin typeface="Times New Roman" panose="02020603050405020304" pitchFamily="18" charset="0"/>
                        <a:cs typeface="Times New Roman" panose="02020603050405020304" pitchFamily="18" charset="0"/>
                      </a:endParaRPr>
                    </a:p>
                  </a:txBody>
                  <a:tcPr/>
                </a:tc>
              </a:tr>
              <a:tr h="378975">
                <a:tc>
                  <a:txBody>
                    <a:bodyPr/>
                    <a:lstStyle/>
                    <a:p>
                      <a:pPr marL="0" marR="0" indent="0" algn="ctr" defTabSz="932753" rtl="0" eaLnBrk="1" fontAlgn="auto" latinLnBrk="0" hangingPunct="1">
                        <a:lnSpc>
                          <a:spcPct val="100000"/>
                        </a:lnSpc>
                        <a:spcBef>
                          <a:spcPts val="0"/>
                        </a:spcBef>
                        <a:spcAft>
                          <a:spcPts val="0"/>
                        </a:spcAft>
                        <a:buClrTx/>
                        <a:buSzTx/>
                        <a:buFontTx/>
                        <a:buNone/>
                        <a:tabLst/>
                        <a:defRPr/>
                      </a:pPr>
                      <a:r>
                        <a:rPr lang="en-US" sz="2000" b="0" dirty="0" smtClean="0">
                          <a:latin typeface="Times New Roman" panose="02020603050405020304" pitchFamily="18" charset="0"/>
                          <a:cs typeface="Times New Roman" panose="02020603050405020304" pitchFamily="18" charset="0"/>
                        </a:rPr>
                        <a:t>1</a:t>
                      </a:r>
                      <a:endParaRPr lang="ru-RU" sz="2000" b="0" dirty="0" smtClean="0">
                        <a:latin typeface="Times New Roman" panose="02020603050405020304" pitchFamily="18" charset="0"/>
                        <a:cs typeface="Times New Roman" panose="02020603050405020304" pitchFamily="18" charset="0"/>
                      </a:endParaRPr>
                    </a:p>
                  </a:txBody>
                  <a:tcPr/>
                </a:tc>
                <a:tc>
                  <a:txBody>
                    <a:bodyPr/>
                    <a:lstStyle/>
                    <a:p>
                      <a:r>
                        <a:rPr lang="ru-RU" sz="2000" kern="1200" dirty="0" smtClean="0">
                          <a:solidFill>
                            <a:schemeClr val="tx1"/>
                          </a:solidFill>
                          <a:effectLst/>
                          <a:latin typeface="Times New Roman" panose="02020603050405020304" pitchFamily="18" charset="0"/>
                          <a:ea typeface="+mn-ea"/>
                          <a:cs typeface="Times New Roman" panose="02020603050405020304" pitchFamily="18" charset="0"/>
                        </a:rPr>
                        <a:t>Копии договоров лизинга </a:t>
                      </a:r>
                      <a:endParaRPr lang="ru-RU" sz="2000" dirty="0">
                        <a:latin typeface="Times New Roman" panose="02020603050405020304" pitchFamily="18" charset="0"/>
                        <a:cs typeface="Times New Roman" panose="02020603050405020304" pitchFamily="18" charset="0"/>
                      </a:endParaRPr>
                    </a:p>
                  </a:txBody>
                  <a:tcPr/>
                </a:tc>
              </a:tr>
              <a:tr h="414535">
                <a:tc>
                  <a:txBody>
                    <a:bodyPr/>
                    <a:lstStyle/>
                    <a:p>
                      <a:pPr algn="ctr"/>
                      <a:r>
                        <a:rPr lang="ru-RU" sz="2000" b="0" dirty="0" smtClean="0">
                          <a:latin typeface="Times New Roman" panose="02020603050405020304" pitchFamily="18" charset="0"/>
                          <a:cs typeface="Times New Roman" panose="02020603050405020304" pitchFamily="18" charset="0"/>
                        </a:rPr>
                        <a:t>2</a:t>
                      </a:r>
                      <a:endParaRPr lang="ru-RU" sz="2000" b="0" dirty="0">
                        <a:latin typeface="Times New Roman" panose="02020603050405020304" pitchFamily="18" charset="0"/>
                        <a:cs typeface="Times New Roman" panose="02020603050405020304" pitchFamily="18" charset="0"/>
                      </a:endParaRPr>
                    </a:p>
                  </a:txBody>
                  <a:tcPr/>
                </a:tc>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2000" kern="1200" dirty="0" smtClean="0">
                          <a:solidFill>
                            <a:schemeClr val="tx1"/>
                          </a:solidFill>
                          <a:effectLst/>
                          <a:latin typeface="Times New Roman" panose="02020603050405020304" pitchFamily="18" charset="0"/>
                          <a:ea typeface="+mn-ea"/>
                          <a:cs typeface="Times New Roman" panose="02020603050405020304" pitchFamily="18" charset="0"/>
                        </a:rPr>
                        <a:t>Акт приема – передачи оборудования</a:t>
                      </a:r>
                    </a:p>
                  </a:txBody>
                  <a:tcPr/>
                </a:tc>
              </a:tr>
              <a:tr h="1069009">
                <a:tc>
                  <a:txBody>
                    <a:bodyPr/>
                    <a:lstStyle/>
                    <a:p>
                      <a:pPr algn="ctr"/>
                      <a:r>
                        <a:rPr lang="ru-RU" sz="2000" b="0" dirty="0" smtClean="0">
                          <a:latin typeface="Times New Roman" panose="02020603050405020304" pitchFamily="18" charset="0"/>
                          <a:cs typeface="Times New Roman" panose="02020603050405020304" pitchFamily="18" charset="0"/>
                        </a:rPr>
                        <a:t>3</a:t>
                      </a:r>
                      <a:endParaRPr lang="ru-RU" sz="2000" b="0" dirty="0">
                        <a:latin typeface="Times New Roman" panose="02020603050405020304" pitchFamily="18" charset="0"/>
                        <a:cs typeface="Times New Roman" panose="02020603050405020304" pitchFamily="18" charset="0"/>
                      </a:endParaRPr>
                    </a:p>
                  </a:txBody>
                  <a:tcPr/>
                </a:tc>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2000" kern="1200" dirty="0" smtClean="0">
                          <a:solidFill>
                            <a:schemeClr val="tx1"/>
                          </a:solidFill>
                          <a:effectLst/>
                          <a:latin typeface="Times New Roman" panose="02020603050405020304" pitchFamily="18" charset="0"/>
                          <a:ea typeface="+mn-ea"/>
                          <a:cs typeface="Times New Roman" panose="02020603050405020304" pitchFamily="18" charset="0"/>
                        </a:rPr>
                        <a:t>Копии платежных документов, подтверждающих осуществление затрат, произведенных в связи с уплатой первого взноса (аванса) при заключении договора лизинга</a:t>
                      </a:r>
                      <a:endParaRPr lang="ru-RU" sz="2000"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32225056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763" y="98425"/>
            <a:ext cx="9240837" cy="615553"/>
          </a:xfrm>
        </p:spPr>
        <p:txBody>
          <a:bodyPr/>
          <a:lstStyle/>
          <a:p>
            <a:r>
              <a:rPr lang="ru-RU" sz="2000" dirty="0" smtClean="0">
                <a:solidFill>
                  <a:srgbClr val="0070C0"/>
                </a:solidFill>
                <a:latin typeface="Times New Roman" panose="02020603050405020304" pitchFamily="18" charset="0"/>
                <a:cs typeface="Times New Roman" panose="02020603050405020304" pitchFamily="18" charset="0"/>
              </a:rPr>
              <a:t>Документы, подтверждающие осуществление затрат и иные документы. Лизинг</a:t>
            </a:r>
            <a:endParaRPr lang="ru-RU" sz="2000" dirty="0">
              <a:solidFill>
                <a:srgbClr val="0070C0"/>
              </a:solidFill>
            </a:endParaRPr>
          </a:p>
        </p:txBody>
      </p:sp>
      <p:sp>
        <p:nvSpPr>
          <p:cNvPr id="3" name="Номер слайда 2"/>
          <p:cNvSpPr>
            <a:spLocks noGrp="1"/>
          </p:cNvSpPr>
          <p:nvPr>
            <p:ph type="sldNum" sz="quarter" idx="10"/>
          </p:nvPr>
        </p:nvSpPr>
        <p:spPr/>
        <p:txBody>
          <a:bodyPr/>
          <a:lstStyle/>
          <a:p>
            <a:pPr>
              <a:defRPr/>
            </a:pPr>
            <a:fld id="{A75F70F0-0F10-43DB-B21C-44BBECAE22B0}" type="slidenum">
              <a:rPr lang="en-US" altLang="ru-RU" smtClean="0"/>
              <a:pPr>
                <a:defRPr/>
              </a:pPr>
              <a:t>14</a:t>
            </a:fld>
            <a:endParaRPr lang="en-US" alt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1612478437"/>
              </p:ext>
            </p:extLst>
          </p:nvPr>
        </p:nvGraphicFramePr>
        <p:xfrm>
          <a:off x="254000" y="884766"/>
          <a:ext cx="9245600" cy="5486400"/>
        </p:xfrm>
        <a:graphic>
          <a:graphicData uri="http://schemas.openxmlformats.org/drawingml/2006/table">
            <a:tbl>
              <a:tblPr firstRow="1" bandRow="1">
                <a:tableStyleId>{69012ECD-51FC-41F1-AA8D-1B2483CD663E}</a:tableStyleId>
              </a:tblPr>
              <a:tblGrid>
                <a:gridCol w="818564"/>
                <a:gridCol w="8427036"/>
              </a:tblGrid>
              <a:tr h="370840">
                <a:tc>
                  <a:txBody>
                    <a:bodyPr/>
                    <a:lstStyle/>
                    <a:p>
                      <a:pPr algn="ctr"/>
                      <a:r>
                        <a:rPr lang="ru-RU" sz="2000" b="1" dirty="0" smtClean="0">
                          <a:latin typeface="Times New Roman" panose="02020603050405020304" pitchFamily="18" charset="0"/>
                          <a:cs typeface="Times New Roman" panose="02020603050405020304" pitchFamily="18" charset="0"/>
                        </a:rPr>
                        <a:t>№</a:t>
                      </a:r>
                      <a:endParaRPr lang="ru-RU" sz="2000" b="1" dirty="0">
                        <a:latin typeface="Times New Roman" panose="02020603050405020304" pitchFamily="18" charset="0"/>
                        <a:cs typeface="Times New Roman" panose="02020603050405020304" pitchFamily="18" charset="0"/>
                      </a:endParaRPr>
                    </a:p>
                  </a:txBody>
                  <a:tcPr/>
                </a:tc>
                <a:tc>
                  <a:txBody>
                    <a:bodyPr/>
                    <a:lstStyle/>
                    <a:p>
                      <a:pPr algn="ctr"/>
                      <a:r>
                        <a:rPr lang="ru-RU" sz="2000" b="1" dirty="0" smtClean="0">
                          <a:latin typeface="Times New Roman" panose="02020603050405020304" pitchFamily="18" charset="0"/>
                          <a:cs typeface="Times New Roman" panose="02020603050405020304" pitchFamily="18" charset="0"/>
                        </a:rPr>
                        <a:t>Документы</a:t>
                      </a:r>
                      <a:endParaRPr lang="ru-RU" sz="2000" b="1" dirty="0">
                        <a:latin typeface="Times New Roman" panose="02020603050405020304" pitchFamily="18" charset="0"/>
                        <a:cs typeface="Times New Roman" panose="02020603050405020304" pitchFamily="18" charset="0"/>
                      </a:endParaRPr>
                    </a:p>
                  </a:txBody>
                  <a:tcPr/>
                </a:tc>
              </a:tr>
              <a:tr h="370840">
                <a:tc>
                  <a:txBody>
                    <a:bodyPr/>
                    <a:lstStyle/>
                    <a:p>
                      <a:pPr marL="0" marR="0" indent="0" algn="ctr" defTabSz="932753" rtl="0" eaLnBrk="1" fontAlgn="auto" latinLnBrk="0" hangingPunct="1">
                        <a:lnSpc>
                          <a:spcPct val="100000"/>
                        </a:lnSpc>
                        <a:spcBef>
                          <a:spcPts val="0"/>
                        </a:spcBef>
                        <a:spcAft>
                          <a:spcPts val="0"/>
                        </a:spcAft>
                        <a:buClrTx/>
                        <a:buSzTx/>
                        <a:buFontTx/>
                        <a:buNone/>
                        <a:tabLst/>
                        <a:defRPr/>
                      </a:pPr>
                      <a:r>
                        <a:rPr lang="ru-RU" b="0" dirty="0" smtClean="0">
                          <a:latin typeface="Times New Roman" panose="02020603050405020304" pitchFamily="18" charset="0"/>
                          <a:cs typeface="Times New Roman" panose="02020603050405020304" pitchFamily="18" charset="0"/>
                        </a:rPr>
                        <a:t>4</a:t>
                      </a:r>
                    </a:p>
                  </a:txBody>
                  <a:tcPr/>
                </a:tc>
                <a:tc>
                  <a:txBody>
                    <a:bodyPr/>
                    <a:lstStyle/>
                    <a:p>
                      <a:r>
                        <a:rPr lang="ru-RU" sz="1900" kern="1200" dirty="0" smtClean="0">
                          <a:solidFill>
                            <a:schemeClr val="tx1"/>
                          </a:solidFill>
                          <a:effectLst/>
                          <a:latin typeface="Times New Roman" panose="02020603050405020304" pitchFamily="18" charset="0"/>
                          <a:ea typeface="+mn-ea"/>
                          <a:cs typeface="Times New Roman" panose="02020603050405020304" pitchFamily="18" charset="0"/>
                        </a:rPr>
                        <a:t>Справка, подтверждающая уплату первого взноса и исполнение текущих обязательств по перечислению лизинговых платежей в сроки и в объемах, которые установлены графиком лизинговых платежей</a:t>
                      </a:r>
                      <a:endParaRPr lang="ru-RU" sz="1900" kern="1200" dirty="0">
                        <a:solidFill>
                          <a:schemeClr val="tx1"/>
                        </a:solidFill>
                        <a:effectLst/>
                        <a:latin typeface="Times New Roman" panose="02020603050405020304" pitchFamily="18" charset="0"/>
                        <a:ea typeface="+mn-ea"/>
                        <a:cs typeface="Times New Roman" panose="02020603050405020304" pitchFamily="18" charset="0"/>
                      </a:endParaRPr>
                    </a:p>
                  </a:txBody>
                  <a:tcPr/>
                </a:tc>
              </a:tr>
              <a:tr h="370840">
                <a:tc>
                  <a:txBody>
                    <a:bodyPr/>
                    <a:lstStyle/>
                    <a:p>
                      <a:pPr algn="ctr"/>
                      <a:r>
                        <a:rPr lang="ru-RU" b="0" dirty="0" smtClean="0">
                          <a:latin typeface="Times New Roman" panose="02020603050405020304" pitchFamily="18" charset="0"/>
                          <a:cs typeface="Times New Roman" panose="02020603050405020304" pitchFamily="18" charset="0"/>
                        </a:rPr>
                        <a:t>5</a:t>
                      </a:r>
                      <a:endParaRPr lang="ru-RU" b="0" dirty="0">
                        <a:latin typeface="Times New Roman" panose="02020603050405020304" pitchFamily="18" charset="0"/>
                        <a:cs typeface="Times New Roman" panose="02020603050405020304" pitchFamily="18" charset="0"/>
                      </a:endParaRPr>
                    </a:p>
                  </a:txBody>
                  <a:tcPr/>
                </a:tc>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1900" kern="1200" dirty="0" smtClean="0">
                          <a:solidFill>
                            <a:schemeClr val="tx1"/>
                          </a:solidFill>
                          <a:effectLst/>
                          <a:latin typeface="Times New Roman" panose="02020603050405020304" pitchFamily="18" charset="0"/>
                          <a:ea typeface="+mn-ea"/>
                          <a:cs typeface="Times New Roman" panose="02020603050405020304" pitchFamily="18" charset="0"/>
                        </a:rPr>
                        <a:t>Копия бухгалтерского документа о постановке оборудования на баланс (акт о приеме-передаче объекта основных средств (кроме зданий, сооружений) (Форма № ОС-1). В Актах ОС-1 обязательно заполнение всех разделов.</a:t>
                      </a:r>
                    </a:p>
                    <a:p>
                      <a:r>
                        <a:rPr lang="en-US" sz="1800" b="0" dirty="0" smtClean="0">
                          <a:solidFill>
                            <a:srgbClr val="FF0000"/>
                          </a:solidFill>
                          <a:latin typeface="Times New Roman" panose="02020603050405020304" pitchFamily="18" charset="0"/>
                          <a:cs typeface="Times New Roman" panose="02020603050405020304" pitchFamily="18" charset="0"/>
                        </a:rPr>
                        <a:t>NEW</a:t>
                      </a:r>
                      <a:r>
                        <a:rPr lang="ru-RU" sz="1800" b="0" i="1" kern="1200" baseline="0" dirty="0" smtClean="0">
                          <a:solidFill>
                            <a:srgbClr val="00B5CB"/>
                          </a:solidFill>
                          <a:effectLst/>
                          <a:latin typeface="Times New Roman" panose="02020603050405020304" pitchFamily="18" charset="0"/>
                          <a:ea typeface="+mn-ea"/>
                          <a:cs typeface="Times New Roman" panose="02020603050405020304" pitchFamily="18" charset="0"/>
                        </a:rPr>
                        <a:t> </a:t>
                      </a:r>
                      <a:r>
                        <a:rPr lang="ru-RU" sz="1900" kern="1200" dirty="0" smtClean="0">
                          <a:solidFill>
                            <a:srgbClr val="0070C0"/>
                          </a:solidFill>
                          <a:effectLst/>
                          <a:latin typeface="Times New Roman" panose="02020603050405020304" pitchFamily="18" charset="0"/>
                          <a:ea typeface="+mn-ea"/>
                          <a:cs typeface="Times New Roman" panose="02020603050405020304" pitchFamily="18" charset="0"/>
                        </a:rPr>
                        <a:t>Если учетной политикой</a:t>
                      </a:r>
                      <a:r>
                        <a:rPr lang="ru-RU" sz="1900" kern="1200" baseline="0" dirty="0" smtClean="0">
                          <a:solidFill>
                            <a:srgbClr val="0070C0"/>
                          </a:solidFill>
                          <a:effectLst/>
                          <a:latin typeface="Times New Roman" panose="02020603050405020304" pitchFamily="18" charset="0"/>
                          <a:ea typeface="+mn-ea"/>
                          <a:cs typeface="Times New Roman" panose="02020603050405020304" pitchFamily="18" charset="0"/>
                        </a:rPr>
                        <a:t> </a:t>
                      </a:r>
                      <a:r>
                        <a:rPr lang="ru-RU" sz="1900" kern="1200" dirty="0" smtClean="0">
                          <a:solidFill>
                            <a:srgbClr val="0070C0"/>
                          </a:solidFill>
                          <a:effectLst/>
                          <a:latin typeface="Times New Roman" panose="02020603050405020304" pitchFamily="18" charset="0"/>
                          <a:ea typeface="+mn-ea"/>
                          <a:cs typeface="Times New Roman" panose="02020603050405020304" pitchFamily="18" charset="0"/>
                        </a:rPr>
                        <a:t>предусмотрено составление иных учетных документов по факту постановки оборудования на баланс, то возможно представление следующих документов:</a:t>
                      </a:r>
                    </a:p>
                    <a:p>
                      <a:r>
                        <a:rPr lang="ru-RU" sz="1900" kern="1200" dirty="0" smtClean="0">
                          <a:solidFill>
                            <a:srgbClr val="0070C0"/>
                          </a:solidFill>
                          <a:effectLst/>
                          <a:latin typeface="Times New Roman" panose="02020603050405020304" pitchFamily="18" charset="0"/>
                          <a:ea typeface="+mn-ea"/>
                          <a:cs typeface="Times New Roman" panose="02020603050405020304" pitchFamily="18" charset="0"/>
                        </a:rPr>
                        <a:t>- копию приказа об утверждении учетной политики субъекта МСП;</a:t>
                      </a:r>
                    </a:p>
                    <a:p>
                      <a:r>
                        <a:rPr lang="ru-RU" sz="1900" kern="1200" dirty="0" smtClean="0">
                          <a:solidFill>
                            <a:srgbClr val="0070C0"/>
                          </a:solidFill>
                          <a:effectLst/>
                          <a:latin typeface="Times New Roman" panose="02020603050405020304" pitchFamily="18" charset="0"/>
                          <a:ea typeface="+mn-ea"/>
                          <a:cs typeface="Times New Roman" panose="02020603050405020304" pitchFamily="18" charset="0"/>
                        </a:rPr>
                        <a:t>- учетный документ, форма которого утверждена учетной политикой субъекта МСП, подтверждающий факту постановки оборудования на баланс, и содержащий обязательные реквизиты,</a:t>
                      </a:r>
                      <a:r>
                        <a:rPr lang="ru-RU" sz="1900" kern="1200" baseline="0" dirty="0" smtClean="0">
                          <a:solidFill>
                            <a:srgbClr val="0070C0"/>
                          </a:solidFill>
                          <a:effectLst/>
                          <a:latin typeface="Times New Roman" panose="02020603050405020304" pitchFamily="18" charset="0"/>
                          <a:ea typeface="+mn-ea"/>
                          <a:cs typeface="Times New Roman" panose="02020603050405020304" pitchFamily="18" charset="0"/>
                        </a:rPr>
                        <a:t> указанные в Порядке.</a:t>
                      </a:r>
                      <a:endParaRPr lang="ru-RU" sz="1900" kern="1200" dirty="0" smtClean="0">
                        <a:solidFill>
                          <a:srgbClr val="0070C0"/>
                        </a:solidFill>
                        <a:effectLst/>
                        <a:latin typeface="Times New Roman" panose="02020603050405020304" pitchFamily="18" charset="0"/>
                        <a:ea typeface="+mn-ea"/>
                        <a:cs typeface="Times New Roman" panose="02020603050405020304" pitchFamily="18" charset="0"/>
                      </a:endParaRPr>
                    </a:p>
                  </a:txBody>
                  <a:tcPr/>
                </a:tc>
              </a:tr>
              <a:tr h="370840">
                <a:tc>
                  <a:txBody>
                    <a:bodyPr/>
                    <a:lstStyle/>
                    <a:p>
                      <a:pPr algn="ctr"/>
                      <a:r>
                        <a:rPr lang="ru-RU" b="0" dirty="0" smtClean="0">
                          <a:latin typeface="Times New Roman" panose="02020603050405020304" pitchFamily="18" charset="0"/>
                          <a:cs typeface="Times New Roman" panose="02020603050405020304" pitchFamily="18" charset="0"/>
                        </a:rPr>
                        <a:t>6</a:t>
                      </a:r>
                      <a:endParaRPr lang="ru-RU" b="0" dirty="0">
                        <a:latin typeface="Times New Roman" panose="02020603050405020304" pitchFamily="18" charset="0"/>
                        <a:cs typeface="Times New Roman" panose="02020603050405020304" pitchFamily="18" charset="0"/>
                      </a:endParaRPr>
                    </a:p>
                  </a:txBody>
                  <a:tcPr/>
                </a:tc>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1900" kern="1200" dirty="0" smtClean="0">
                          <a:solidFill>
                            <a:schemeClr val="tx1"/>
                          </a:solidFill>
                          <a:effectLst/>
                          <a:latin typeface="Times New Roman" panose="02020603050405020304" pitchFamily="18" charset="0"/>
                          <a:ea typeface="+mn-ea"/>
                          <a:cs typeface="Times New Roman" panose="02020603050405020304" pitchFamily="18" charset="0"/>
                        </a:rPr>
                        <a:t>Копии ПТС при приобретении транспортных средств по договору лизинга. </a:t>
                      </a:r>
                    </a:p>
                  </a:txBody>
                  <a:tcPr/>
                </a:tc>
              </a:tr>
              <a:tr h="370840">
                <a:tc>
                  <a:txBody>
                    <a:bodyPr/>
                    <a:lstStyle/>
                    <a:p>
                      <a:pPr algn="ctr"/>
                      <a:r>
                        <a:rPr lang="ru-RU" b="0" dirty="0" smtClean="0">
                          <a:latin typeface="Times New Roman" panose="02020603050405020304" pitchFamily="18" charset="0"/>
                          <a:cs typeface="Times New Roman" panose="02020603050405020304" pitchFamily="18" charset="0"/>
                        </a:rPr>
                        <a:t>7 </a:t>
                      </a:r>
                      <a:r>
                        <a:rPr lang="en-US" sz="1100" b="0" dirty="0" smtClean="0">
                          <a:solidFill>
                            <a:srgbClr val="FF0000"/>
                          </a:solidFill>
                          <a:latin typeface="Times New Roman" panose="02020603050405020304" pitchFamily="18" charset="0"/>
                          <a:cs typeface="Times New Roman" panose="02020603050405020304" pitchFamily="18" charset="0"/>
                        </a:rPr>
                        <a:t>NEW</a:t>
                      </a:r>
                      <a:endParaRPr lang="ru-RU" sz="1100" b="0" dirty="0">
                        <a:latin typeface="Times New Roman" panose="02020603050405020304" pitchFamily="18" charset="0"/>
                        <a:cs typeface="Times New Roman" panose="02020603050405020304" pitchFamily="18" charset="0"/>
                      </a:endParaRPr>
                    </a:p>
                  </a:txBody>
                  <a:tcPr/>
                </a:tc>
                <a:tc>
                  <a:txBody>
                    <a:bodyPr/>
                    <a:lstStyle/>
                    <a:p>
                      <a:r>
                        <a:rPr lang="ru-RU" sz="1900" kern="1200" dirty="0" smtClean="0">
                          <a:solidFill>
                            <a:schemeClr val="tx1"/>
                          </a:solidFill>
                          <a:effectLst/>
                          <a:latin typeface="Times New Roman" panose="02020603050405020304" pitchFamily="18" charset="0"/>
                          <a:ea typeface="+mn-ea"/>
                          <a:cs typeface="Times New Roman" panose="02020603050405020304" pitchFamily="18" charset="0"/>
                        </a:rPr>
                        <a:t>Фотография(-и) оборудования после его передачи</a:t>
                      </a:r>
                      <a:endParaRPr lang="ru-RU" b="0" i="1" dirty="0">
                        <a:latin typeface="Times New Roman" panose="02020603050405020304" pitchFamily="18" charset="0"/>
                        <a:cs typeface="Times New Roman" panose="02020603050405020304" pitchFamily="18" charset="0"/>
                      </a:endParaRPr>
                    </a:p>
                  </a:txBody>
                  <a:tcPr/>
                </a:tc>
              </a:tr>
              <a:tr h="370840">
                <a:tc>
                  <a:txBody>
                    <a:bodyPr/>
                    <a:lstStyle/>
                    <a:p>
                      <a:pPr marL="0" marR="0" indent="0" algn="ctr" defTabSz="932753" rtl="0" eaLnBrk="1" fontAlgn="auto" latinLnBrk="0" hangingPunct="1">
                        <a:lnSpc>
                          <a:spcPct val="100000"/>
                        </a:lnSpc>
                        <a:spcBef>
                          <a:spcPts val="0"/>
                        </a:spcBef>
                        <a:spcAft>
                          <a:spcPts val="0"/>
                        </a:spcAft>
                        <a:buClrTx/>
                        <a:buSzTx/>
                        <a:buFontTx/>
                        <a:buNone/>
                        <a:tabLst/>
                        <a:defRPr/>
                      </a:pPr>
                      <a:r>
                        <a:rPr lang="ru-RU" b="0" dirty="0" smtClean="0">
                          <a:latin typeface="Times New Roman" panose="02020603050405020304" pitchFamily="18" charset="0"/>
                          <a:cs typeface="Times New Roman" panose="02020603050405020304" pitchFamily="18" charset="0"/>
                        </a:rPr>
                        <a:t>8</a:t>
                      </a:r>
                    </a:p>
                  </a:txBody>
                  <a:tcPr/>
                </a:tc>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1900" u="none" strike="noStrike" kern="1200" dirty="0" smtClean="0">
                          <a:solidFill>
                            <a:schemeClr val="tx1"/>
                          </a:solidFill>
                          <a:effectLst/>
                          <a:latin typeface="+mn-lt"/>
                          <a:ea typeface="+mn-ea"/>
                          <a:cs typeface="+mn-cs"/>
                        </a:rPr>
                        <a:t>Расчет </a:t>
                      </a:r>
                      <a:r>
                        <a:rPr lang="ru-RU" sz="1900" kern="1200" dirty="0" smtClean="0">
                          <a:solidFill>
                            <a:schemeClr val="tx1"/>
                          </a:solidFill>
                          <a:effectLst/>
                          <a:latin typeface="+mn-lt"/>
                          <a:ea typeface="+mn-ea"/>
                          <a:cs typeface="+mn-cs"/>
                        </a:rPr>
                        <a:t>размера субсидий по форме согласно Порядку.</a:t>
                      </a:r>
                    </a:p>
                  </a:txBody>
                  <a:tcPr/>
                </a:tc>
              </a:tr>
            </a:tbl>
          </a:graphicData>
        </a:graphic>
      </p:graphicFrame>
    </p:spTree>
    <p:extLst>
      <p:ext uri="{BB962C8B-B14F-4D97-AF65-F5344CB8AC3E}">
        <p14:creationId xmlns:p14="http://schemas.microsoft.com/office/powerpoint/2010/main" val="15412782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a:xfrm>
            <a:off x="141288" y="114719"/>
            <a:ext cx="9240837" cy="553998"/>
          </a:xfrm>
        </p:spPr>
        <p:txBody>
          <a:bodyPr/>
          <a:lstStyle/>
          <a:p>
            <a:pPr algn="ctr"/>
            <a:r>
              <a:rPr lang="ru-RU" sz="1800" dirty="0" smtClean="0"/>
              <a:t>КОМПЕНСАЦИЯ ЗАТРАТ НА МОДЕРНИЗАЦИЮ И (ИЛИ) </a:t>
            </a:r>
            <a:br>
              <a:rPr lang="ru-RU" sz="1800" dirty="0" smtClean="0"/>
            </a:br>
            <a:r>
              <a:rPr lang="ru-RU" sz="1800" dirty="0" smtClean="0"/>
              <a:t>РАЗВИТИЕ ПРОИЗВОДСТВА</a:t>
            </a:r>
            <a:endParaRPr lang="en-US" sz="1800" dirty="0" smtClean="0"/>
          </a:p>
        </p:txBody>
      </p:sp>
      <p:sp>
        <p:nvSpPr>
          <p:cNvPr id="8194" name="Slide Number Placeholder 2"/>
          <p:cNvSpPr>
            <a:spLocks noGrp="1"/>
          </p:cNvSpPr>
          <p:nvPr>
            <p:ph type="sldNum" sz="quarter" idx="10"/>
          </p:nvPr>
        </p:nvSpPr>
        <p:spPr>
          <a:noFill/>
        </p:spPr>
        <p:txBody>
          <a:bodyPr/>
          <a:lstStyle/>
          <a:p>
            <a:pPr defTabSz="912813" fontAlgn="base">
              <a:spcBef>
                <a:spcPct val="0"/>
              </a:spcBef>
              <a:spcAft>
                <a:spcPct val="0"/>
              </a:spcAft>
            </a:pPr>
            <a:fld id="{D0902775-E42A-4647-A44D-EF62F48B14A7}" type="slidenum">
              <a:rPr lang="en-US" altLang="ru-RU" smtClean="0"/>
              <a:pPr defTabSz="912813" fontAlgn="base">
                <a:spcBef>
                  <a:spcPct val="0"/>
                </a:spcBef>
                <a:spcAft>
                  <a:spcPct val="0"/>
                </a:spcAft>
              </a:pPr>
              <a:t>15</a:t>
            </a:fld>
            <a:endParaRPr lang="en-US" altLang="ru-RU" dirty="0" smtClean="0"/>
          </a:p>
        </p:txBody>
      </p:sp>
      <p:sp>
        <p:nvSpPr>
          <p:cNvPr id="8197" name="Text Box 20"/>
          <p:cNvSpPr txBox="1">
            <a:spLocks noChangeArrowheads="1"/>
          </p:cNvSpPr>
          <p:nvPr/>
        </p:nvSpPr>
        <p:spPr bwMode="auto">
          <a:xfrm>
            <a:off x="711200" y="1933575"/>
            <a:ext cx="2955925" cy="276999"/>
          </a:xfrm>
          <a:prstGeom prst="rect">
            <a:avLst/>
          </a:prstGeom>
          <a:noFill/>
          <a:ln w="9525">
            <a:noFill/>
            <a:miter lim="800000"/>
            <a:headEnd/>
            <a:tailEnd/>
          </a:ln>
        </p:spPr>
        <p:txBody>
          <a:bodyPr wrap="square" lIns="0" tIns="0" rIns="0" bIns="0">
            <a:spAutoFit/>
          </a:bodyPr>
          <a:lstStyle/>
          <a:p>
            <a:pPr marL="174625" indent="-174625" defTabSz="977900">
              <a:buFont typeface="Arial" charset="0"/>
              <a:buChar char="•"/>
            </a:pPr>
            <a:endParaRPr kumimoji="1" lang="ru-RU" dirty="0">
              <a:solidFill>
                <a:schemeClr val="tx2"/>
              </a:solidFill>
              <a:ea typeface="ＭＳ Ｐゴシック"/>
              <a:cs typeface="ＭＳ Ｐゴシック"/>
            </a:endParaRPr>
          </a:p>
        </p:txBody>
      </p:sp>
      <p:sp>
        <p:nvSpPr>
          <p:cNvPr id="8220" name="Text Box 20"/>
          <p:cNvSpPr txBox="1">
            <a:spLocks noChangeArrowheads="1"/>
          </p:cNvSpPr>
          <p:nvPr/>
        </p:nvSpPr>
        <p:spPr bwMode="auto">
          <a:xfrm>
            <a:off x="711200" y="3860800"/>
            <a:ext cx="2965450" cy="277813"/>
          </a:xfrm>
          <a:prstGeom prst="rect">
            <a:avLst/>
          </a:prstGeom>
          <a:noFill/>
          <a:ln w="9525">
            <a:noFill/>
            <a:miter lim="800000"/>
            <a:headEnd/>
            <a:tailEnd/>
          </a:ln>
        </p:spPr>
        <p:txBody>
          <a:bodyPr lIns="0" tIns="0" rIns="0" bIns="0">
            <a:spAutoFit/>
          </a:bodyPr>
          <a:lstStyle/>
          <a:p>
            <a:pPr marL="174625" indent="-174625" defTabSz="977900">
              <a:buFont typeface="Arial" charset="0"/>
              <a:buChar char="•"/>
            </a:pPr>
            <a:endParaRPr kumimoji="1" lang="ru-RU" dirty="0">
              <a:solidFill>
                <a:schemeClr val="tx2"/>
              </a:solidFill>
              <a:ea typeface="ＭＳ Ｐゴシック"/>
              <a:cs typeface="ＭＳ Ｐゴシック"/>
            </a:endParaRPr>
          </a:p>
        </p:txBody>
      </p:sp>
      <p:sp>
        <p:nvSpPr>
          <p:cNvPr id="39" name="Прямоугольник 18"/>
          <p:cNvSpPr>
            <a:spLocks noChangeArrowheads="1"/>
          </p:cNvSpPr>
          <p:nvPr/>
        </p:nvSpPr>
        <p:spPr bwMode="auto">
          <a:xfrm>
            <a:off x="219075" y="2552700"/>
            <a:ext cx="9382125" cy="1962868"/>
          </a:xfrm>
          <a:prstGeom prst="roundRect">
            <a:avLst>
              <a:gd name="adj" fmla="val 7757"/>
            </a:avLst>
          </a:prstGeom>
          <a:solidFill>
            <a:schemeClr val="accent5">
              <a:lumMod val="20000"/>
              <a:lumOff val="80000"/>
            </a:schemeClr>
          </a:solidFill>
          <a:ln>
            <a:noFill/>
            <a:headEnd/>
            <a:tailEnd/>
          </a:ln>
        </p:spPr>
        <p:style>
          <a:lnRef idx="2">
            <a:schemeClr val="accent1"/>
          </a:lnRef>
          <a:fillRef idx="1">
            <a:schemeClr val="lt1"/>
          </a:fillRef>
          <a:effectRef idx="0">
            <a:schemeClr val="accent1"/>
          </a:effectRef>
          <a:fontRef idx="minor">
            <a:schemeClr val="dk1"/>
          </a:fontRef>
        </p:style>
        <p:txBody>
          <a:bodyPr lIns="35992" tIns="36723" rIns="36723" bIns="36723" anchor="ctr"/>
          <a:lstStyle/>
          <a:p>
            <a:pPr algn="ctr" fontAlgn="auto">
              <a:spcBef>
                <a:spcPts val="0"/>
              </a:spcBef>
              <a:spcAft>
                <a:spcPts val="0"/>
              </a:spcAft>
              <a:defRPr/>
            </a:pPr>
            <a:r>
              <a:rPr lang="ru-RU" sz="1500" b="1" u="sng" dirty="0" smtClean="0">
                <a:latin typeface="Arial" panose="020B0604020202020204" pitchFamily="34" charset="0"/>
                <a:cs typeface="Arial" panose="020B0604020202020204" pitchFamily="34" charset="0"/>
              </a:rPr>
              <a:t>УСЛОВИЯ ПРЕДОСТАВЛЕНИЯ СУБСИДИИ:</a:t>
            </a:r>
          </a:p>
          <a:p>
            <a:pPr marL="171450" indent="-171450" fontAlgn="auto">
              <a:spcBef>
                <a:spcPts val="0"/>
              </a:spcBef>
              <a:spcAft>
                <a:spcPts val="0"/>
              </a:spcAft>
              <a:defRPr/>
            </a:pPr>
            <a:r>
              <a:rPr lang="ru-RU" b="1" dirty="0" smtClean="0">
                <a:latin typeface="Arial" panose="020B0604020202020204" pitchFamily="34" charset="0"/>
                <a:cs typeface="Arial" panose="020B0604020202020204" pitchFamily="34" charset="0"/>
              </a:rPr>
              <a:t> -  субсидируются затраты субъектов МСП по приобретению оборудования в целях создания и (или) развития, и (или) модернизации производства товаров (работ, услуг);</a:t>
            </a:r>
          </a:p>
          <a:p>
            <a:pPr fontAlgn="auto">
              <a:spcBef>
                <a:spcPts val="0"/>
              </a:spcBef>
              <a:spcAft>
                <a:spcPts val="0"/>
              </a:spcAft>
              <a:defRPr/>
            </a:pPr>
            <a:r>
              <a:rPr lang="ru-RU" b="1" dirty="0" smtClean="0">
                <a:latin typeface="Arial" panose="020B0604020202020204" pitchFamily="34" charset="0"/>
                <a:cs typeface="Arial" panose="020B0604020202020204" pitchFamily="34" charset="0"/>
              </a:rPr>
              <a:t> -  размер субсидии не более </a:t>
            </a:r>
            <a:r>
              <a:rPr lang="ru-RU" b="1" dirty="0" smtClean="0">
                <a:solidFill>
                  <a:srgbClr val="00B050"/>
                </a:solidFill>
                <a:latin typeface="Arial" panose="020B0604020202020204" pitchFamily="34" charset="0"/>
                <a:cs typeface="Arial" panose="020B0604020202020204" pitchFamily="34" charset="0"/>
              </a:rPr>
              <a:t>10,0 млн. рублей </a:t>
            </a:r>
            <a:r>
              <a:rPr lang="ru-RU" b="1" dirty="0" smtClean="0">
                <a:latin typeface="Arial" panose="020B0604020202020204" pitchFamily="34" charset="0"/>
                <a:cs typeface="Arial" panose="020B0604020202020204" pitchFamily="34" charset="0"/>
              </a:rPr>
              <a:t>на одного получателя поддержки;</a:t>
            </a:r>
          </a:p>
          <a:p>
            <a:pPr marL="171450" indent="-171450">
              <a:spcBef>
                <a:spcPts val="0"/>
              </a:spcBef>
              <a:spcAft>
                <a:spcPts val="0"/>
              </a:spcAft>
              <a:buFontTx/>
              <a:buChar char="-"/>
              <a:defRPr/>
            </a:pPr>
            <a:r>
              <a:rPr lang="ru-RU" b="1" dirty="0" smtClean="0">
                <a:latin typeface="Arial" panose="020B0604020202020204" pitchFamily="34" charset="0"/>
                <a:cs typeface="Arial" panose="020B0604020202020204" pitchFamily="34" charset="0"/>
              </a:rPr>
              <a:t> размер субсидии не более 50 % от фактически произведенных затрат на одного субъекта МСП.</a:t>
            </a:r>
            <a:endParaRPr lang="ru-RU" b="1" i="1" dirty="0" smtClean="0">
              <a:latin typeface="Arial" panose="020B0604020202020204" pitchFamily="34" charset="0"/>
              <a:cs typeface="Arial" panose="020B0604020202020204" pitchFamily="34" charset="0"/>
            </a:endParaRPr>
          </a:p>
        </p:txBody>
      </p:sp>
      <p:sp>
        <p:nvSpPr>
          <p:cNvPr id="9" name="Прямоугольник 18"/>
          <p:cNvSpPr>
            <a:spLocks noChangeArrowheads="1"/>
          </p:cNvSpPr>
          <p:nvPr/>
        </p:nvSpPr>
        <p:spPr bwMode="auto">
          <a:xfrm>
            <a:off x="219075" y="4648200"/>
            <a:ext cx="9375141" cy="2023099"/>
          </a:xfrm>
          <a:prstGeom prst="roundRect">
            <a:avLst>
              <a:gd name="adj" fmla="val 7757"/>
            </a:avLst>
          </a:prstGeom>
          <a:solidFill>
            <a:schemeClr val="accent5">
              <a:lumMod val="20000"/>
              <a:lumOff val="80000"/>
            </a:schemeClr>
          </a:solidFill>
          <a:ln>
            <a:noFill/>
            <a:headEnd/>
            <a:tailEnd/>
          </a:ln>
        </p:spPr>
        <p:style>
          <a:lnRef idx="2">
            <a:schemeClr val="accent1"/>
          </a:lnRef>
          <a:fillRef idx="1">
            <a:schemeClr val="lt1"/>
          </a:fillRef>
          <a:effectRef idx="0">
            <a:schemeClr val="accent1"/>
          </a:effectRef>
          <a:fontRef idx="minor">
            <a:schemeClr val="dk1"/>
          </a:fontRef>
        </p:style>
        <p:txBody>
          <a:bodyPr lIns="35992" tIns="36723" rIns="36723" bIns="36723" anchor="ctr"/>
          <a:lstStyle/>
          <a:p>
            <a:pPr algn="ctr" fontAlgn="auto">
              <a:spcBef>
                <a:spcPts val="0"/>
              </a:spcBef>
              <a:spcAft>
                <a:spcPts val="0"/>
              </a:spcAft>
              <a:defRPr/>
            </a:pPr>
            <a:r>
              <a:rPr lang="ru-RU" sz="1500" b="1" u="sng" dirty="0" smtClean="0">
                <a:solidFill>
                  <a:srgbClr val="FF0000"/>
                </a:solidFill>
                <a:latin typeface="Arial" pitchFamily="34" charset="0"/>
                <a:cs typeface="Arial" pitchFamily="34" charset="0"/>
              </a:rPr>
              <a:t>ОГРАНИЧЕНИЯ ПО ОБОРУДОВАНИЮ:</a:t>
            </a:r>
            <a:endParaRPr lang="ru-RU" sz="1500" b="1" dirty="0" smtClean="0">
              <a:solidFill>
                <a:srgbClr val="FF0000"/>
              </a:solidFill>
              <a:latin typeface="Arial" pitchFamily="34" charset="0"/>
              <a:cs typeface="Arial" pitchFamily="34" charset="0"/>
            </a:endParaRPr>
          </a:p>
          <a:p>
            <a:pPr fontAlgn="auto">
              <a:spcBef>
                <a:spcPts val="0"/>
              </a:spcBef>
              <a:spcAft>
                <a:spcPts val="0"/>
              </a:spcAft>
              <a:defRPr/>
            </a:pPr>
            <a:r>
              <a:rPr lang="ru-RU" b="1" dirty="0" smtClean="0">
                <a:latin typeface="Arial" pitchFamily="34" charset="0"/>
                <a:cs typeface="Arial" pitchFamily="34" charset="0"/>
              </a:rPr>
              <a:t>- оборудование, предназначенное для осуществления оптовой и розничной торговой деятельности субъектами МСП, за исключением транспортных средств, предназначенных для перевозки продукции собственного производства;</a:t>
            </a:r>
          </a:p>
          <a:p>
            <a:pPr fontAlgn="auto">
              <a:spcBef>
                <a:spcPts val="0"/>
              </a:spcBef>
              <a:spcAft>
                <a:spcPts val="0"/>
              </a:spcAft>
              <a:defRPr/>
            </a:pPr>
            <a:r>
              <a:rPr lang="ru-RU" b="1" dirty="0" smtClean="0">
                <a:latin typeface="Arial" pitchFamily="34" charset="0"/>
                <a:cs typeface="Arial" pitchFamily="34" charset="0"/>
              </a:rPr>
              <a:t>- оборудование, бывшее в эксплуатации более 5 (пяти) лет;</a:t>
            </a:r>
          </a:p>
          <a:p>
            <a:pPr fontAlgn="auto">
              <a:spcBef>
                <a:spcPts val="0"/>
              </a:spcBef>
              <a:spcAft>
                <a:spcPts val="0"/>
              </a:spcAft>
              <a:defRPr/>
            </a:pPr>
            <a:r>
              <a:rPr lang="ru-RU" b="1" dirty="0" smtClean="0">
                <a:latin typeface="Arial" pitchFamily="34" charset="0"/>
                <a:cs typeface="Arial" pitchFamily="34" charset="0"/>
              </a:rPr>
              <a:t>- легковые автомобили и воздушные суда.</a:t>
            </a:r>
          </a:p>
        </p:txBody>
      </p:sp>
      <p:grpSp>
        <p:nvGrpSpPr>
          <p:cNvPr id="10" name="Группа 9"/>
          <p:cNvGrpSpPr/>
          <p:nvPr/>
        </p:nvGrpSpPr>
        <p:grpSpPr>
          <a:xfrm>
            <a:off x="7553325" y="765254"/>
            <a:ext cx="2200275" cy="1665060"/>
            <a:chOff x="381000" y="533399"/>
            <a:chExt cx="2950029" cy="2293722"/>
          </a:xfrm>
        </p:grpSpPr>
        <p:pic>
          <p:nvPicPr>
            <p:cNvPr id="11" name="Рисунок 10" descr="Модернизация.jpg"/>
            <p:cNvPicPr>
              <a:picLocks noChangeAspect="1"/>
            </p:cNvPicPr>
            <p:nvPr/>
          </p:nvPicPr>
          <p:blipFill>
            <a:blip r:embed="rId2" cstate="print"/>
            <a:stretch>
              <a:fillRect/>
            </a:stretch>
          </p:blipFill>
          <p:spPr>
            <a:xfrm>
              <a:off x="391886" y="573781"/>
              <a:ext cx="2928256" cy="2253340"/>
            </a:xfrm>
            <a:prstGeom prst="rect">
              <a:avLst/>
            </a:prstGeom>
          </p:spPr>
        </p:pic>
        <p:sp>
          <p:nvSpPr>
            <p:cNvPr id="12" name="Прямоугольник 11"/>
            <p:cNvSpPr/>
            <p:nvPr/>
          </p:nvSpPr>
          <p:spPr bwMode="auto">
            <a:xfrm>
              <a:off x="381000" y="533399"/>
              <a:ext cx="2950029" cy="2264229"/>
            </a:xfrm>
            <a:prstGeom prst="rect">
              <a:avLst/>
            </a:prstGeom>
            <a:noFill/>
            <a:ln>
              <a:solidFill>
                <a:schemeClr val="accent5">
                  <a:lumMod val="60000"/>
                  <a:lumOff val="4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0" i="1" u="none" strike="noStrike" cap="none" normalizeH="0" baseline="0" dirty="0" smtClean="0">
                <a:ln>
                  <a:noFill/>
                </a:ln>
                <a:solidFill>
                  <a:schemeClr val="tx1"/>
                </a:solidFill>
                <a:effectLst/>
                <a:latin typeface="Arial" charset="0"/>
              </a:endParaRPr>
            </a:p>
          </p:txBody>
        </p:sp>
      </p:grpSp>
      <p:sp>
        <p:nvSpPr>
          <p:cNvPr id="13" name="Rectangle 80"/>
          <p:cNvSpPr>
            <a:spLocks noChangeArrowheads="1"/>
          </p:cNvSpPr>
          <p:nvPr/>
        </p:nvSpPr>
        <p:spPr bwMode="auto">
          <a:xfrm flipH="1">
            <a:off x="304800" y="967841"/>
            <a:ext cx="7117894" cy="1462474"/>
          </a:xfrm>
          <a:prstGeom prst="rect">
            <a:avLst/>
          </a:prstGeom>
          <a:solidFill>
            <a:sysClr val="window" lastClr="FFFFFF">
              <a:lumMod val="95000"/>
            </a:sysClr>
          </a:solidFill>
          <a:ln w="12700">
            <a:noFill/>
            <a:round/>
            <a:headEnd/>
            <a:tailEnd/>
          </a:ln>
          <a:effectLst>
            <a:outerShdw sx="1000" sy="1000" algn="tl" rotWithShape="0">
              <a:srgbClr val="000000"/>
            </a:outerShdw>
          </a:effectLst>
        </p:spPr>
        <p:txBody>
          <a:bodyPr lIns="36000" tIns="0" rIns="3600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a:defRPr/>
            </a:pPr>
            <a:r>
              <a:rPr lang="ru-RU" sz="1800" b="1" dirty="0" smtClean="0">
                <a:solidFill>
                  <a:prstClr val="black"/>
                </a:solidFill>
                <a:latin typeface="Arial" panose="020B0604020202020204" pitchFamily="34" charset="0"/>
                <a:cs typeface="Arial" panose="020B0604020202020204" pitchFamily="34" charset="0"/>
              </a:rPr>
              <a:t>Объем финансирования – 296 </a:t>
            </a:r>
            <a:r>
              <a:rPr lang="ru-RU" sz="1800" b="1" dirty="0">
                <a:solidFill>
                  <a:prstClr val="black"/>
                </a:solidFill>
                <a:latin typeface="Arial" panose="020B0604020202020204" pitchFamily="34" charset="0"/>
                <a:cs typeface="Arial" panose="020B0604020202020204" pitchFamily="34" charset="0"/>
              </a:rPr>
              <a:t>000,0 тыс. руб</a:t>
            </a:r>
            <a:r>
              <a:rPr lang="ru-RU" sz="1800" b="1" dirty="0" smtClean="0">
                <a:solidFill>
                  <a:prstClr val="black"/>
                </a:solidFill>
                <a:latin typeface="Arial" panose="020B0604020202020204" pitchFamily="34" charset="0"/>
                <a:cs typeface="Arial" panose="020B0604020202020204" pitchFamily="34" charset="0"/>
              </a:rPr>
              <a:t>.:</a:t>
            </a:r>
          </a:p>
          <a:p>
            <a:pPr lvl="0" algn="ctr">
              <a:defRPr/>
            </a:pPr>
            <a:endParaRPr lang="ru-RU" sz="1800" b="1" dirty="0">
              <a:solidFill>
                <a:prstClr val="black"/>
              </a:solidFill>
              <a:latin typeface="Arial" panose="020B0604020202020204" pitchFamily="34" charset="0"/>
              <a:cs typeface="Arial" panose="020B0604020202020204" pitchFamily="34" charset="0"/>
            </a:endParaRPr>
          </a:p>
          <a:p>
            <a:pPr marL="171450" lvl="0" indent="-171450">
              <a:buFontTx/>
              <a:buChar char="-"/>
              <a:defRPr/>
            </a:pPr>
            <a:r>
              <a:rPr lang="ru-RU" sz="1800" b="1" dirty="0" smtClean="0">
                <a:solidFill>
                  <a:prstClr val="black"/>
                </a:solidFill>
                <a:latin typeface="Arial" panose="020B0604020202020204" pitchFamily="34" charset="0"/>
                <a:cs typeface="Arial" panose="020B0604020202020204" pitchFamily="34" charset="0"/>
              </a:rPr>
              <a:t>59 200,0 </a:t>
            </a:r>
            <a:r>
              <a:rPr lang="ru-RU" sz="1800" b="1" dirty="0">
                <a:solidFill>
                  <a:prstClr val="black"/>
                </a:solidFill>
                <a:latin typeface="Arial" panose="020B0604020202020204" pitchFamily="34" charset="0"/>
                <a:cs typeface="Arial" panose="020B0604020202020204" pitchFamily="34" charset="0"/>
              </a:rPr>
              <a:t>тыс. руб. средства бюджета Московской области</a:t>
            </a:r>
          </a:p>
          <a:p>
            <a:pPr lvl="0">
              <a:buFontTx/>
              <a:buChar char="-"/>
              <a:defRPr/>
            </a:pPr>
            <a:r>
              <a:rPr lang="ru-RU" sz="1800" b="1" dirty="0">
                <a:solidFill>
                  <a:prstClr val="black"/>
                </a:solidFill>
                <a:latin typeface="Arial" panose="020B0604020202020204" pitchFamily="34" charset="0"/>
                <a:cs typeface="Arial" panose="020B0604020202020204" pitchFamily="34" charset="0"/>
              </a:rPr>
              <a:t> </a:t>
            </a:r>
            <a:r>
              <a:rPr lang="ru-RU" sz="1800" b="1" dirty="0" smtClean="0">
                <a:solidFill>
                  <a:prstClr val="black"/>
                </a:solidFill>
                <a:latin typeface="Arial" panose="020B0604020202020204" pitchFamily="34" charset="0"/>
                <a:cs typeface="Arial" panose="020B0604020202020204" pitchFamily="34" charset="0"/>
              </a:rPr>
              <a:t>236 800,0 </a:t>
            </a:r>
            <a:r>
              <a:rPr lang="ru-RU" sz="1800" b="1" dirty="0">
                <a:solidFill>
                  <a:prstClr val="black"/>
                </a:solidFill>
                <a:latin typeface="Arial" panose="020B0604020202020204" pitchFamily="34" charset="0"/>
                <a:cs typeface="Arial" panose="020B0604020202020204" pitchFamily="34" charset="0"/>
              </a:rPr>
              <a:t>тыс. руб. средства федерального бюджета</a:t>
            </a:r>
          </a:p>
        </p:txBody>
      </p:sp>
      <p:sp>
        <p:nvSpPr>
          <p:cNvPr id="14" name="Прямоугольник 13"/>
          <p:cNvSpPr/>
          <p:nvPr/>
        </p:nvSpPr>
        <p:spPr>
          <a:xfrm>
            <a:off x="1666875" y="580588"/>
            <a:ext cx="5724523" cy="369332"/>
          </a:xfrm>
          <a:prstGeom prst="rect">
            <a:avLst/>
          </a:prstGeom>
        </p:spPr>
        <p:txBody>
          <a:bodyPr wrap="square">
            <a:spAutoFit/>
          </a:bodyPr>
          <a:lstStyle/>
          <a:p>
            <a:pPr algn="ctr"/>
            <a:r>
              <a:rPr lang="ru-RU" b="1" dirty="0" smtClean="0">
                <a:solidFill>
                  <a:srgbClr val="00B050"/>
                </a:solidFill>
              </a:rPr>
              <a:t>Начало приема </a:t>
            </a:r>
            <a:r>
              <a:rPr lang="ru-RU" b="1" dirty="0">
                <a:solidFill>
                  <a:srgbClr val="00B050"/>
                </a:solidFill>
              </a:rPr>
              <a:t>с 07.07.2016 по 26.07.2016</a:t>
            </a:r>
          </a:p>
        </p:txBody>
      </p:sp>
    </p:spTree>
    <p:extLst>
      <p:ext uri="{BB962C8B-B14F-4D97-AF65-F5344CB8AC3E}">
        <p14:creationId xmlns:p14="http://schemas.microsoft.com/office/powerpoint/2010/main" val="19378058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a:xfrm>
            <a:off x="179388" y="311150"/>
            <a:ext cx="9240837" cy="276999"/>
          </a:xfrm>
        </p:spPr>
        <p:txBody>
          <a:bodyPr/>
          <a:lstStyle/>
          <a:p>
            <a:pPr algn="ctr"/>
            <a:r>
              <a:rPr lang="ru-RU" sz="1800" dirty="0" smtClean="0">
                <a:solidFill>
                  <a:srgbClr val="1F497D"/>
                </a:solidFill>
              </a:rPr>
              <a:t>ПОДДЕРЖКА СОЦИАЛЬНО ЗНАЧИМЫХ ВИДОВ ДЕЯТЕЛЬНОСТИ </a:t>
            </a:r>
            <a:endParaRPr lang="en-US" sz="1800" dirty="0">
              <a:solidFill>
                <a:srgbClr val="1F497D"/>
              </a:solidFill>
            </a:endParaRPr>
          </a:p>
        </p:txBody>
      </p:sp>
      <p:sp>
        <p:nvSpPr>
          <p:cNvPr id="8194" name="Slide Number Placeholder 2"/>
          <p:cNvSpPr>
            <a:spLocks noGrp="1"/>
          </p:cNvSpPr>
          <p:nvPr>
            <p:ph type="sldNum" sz="quarter" idx="10"/>
          </p:nvPr>
        </p:nvSpPr>
        <p:spPr>
          <a:noFill/>
        </p:spPr>
        <p:txBody>
          <a:bodyPr/>
          <a:lstStyle/>
          <a:p>
            <a:pPr defTabSz="912813" fontAlgn="base">
              <a:spcBef>
                <a:spcPct val="0"/>
              </a:spcBef>
              <a:spcAft>
                <a:spcPct val="0"/>
              </a:spcAft>
            </a:pPr>
            <a:fld id="{D0902775-E42A-4647-A44D-EF62F48B14A7}" type="slidenum">
              <a:rPr lang="en-US" altLang="ru-RU" smtClean="0"/>
              <a:pPr defTabSz="912813" fontAlgn="base">
                <a:spcBef>
                  <a:spcPct val="0"/>
                </a:spcBef>
                <a:spcAft>
                  <a:spcPct val="0"/>
                </a:spcAft>
              </a:pPr>
              <a:t>16</a:t>
            </a:fld>
            <a:endParaRPr lang="en-US" altLang="ru-RU" dirty="0" smtClean="0"/>
          </a:p>
        </p:txBody>
      </p:sp>
      <p:sp>
        <p:nvSpPr>
          <p:cNvPr id="8197" name="Text Box 20"/>
          <p:cNvSpPr txBox="1">
            <a:spLocks noChangeArrowheads="1"/>
          </p:cNvSpPr>
          <p:nvPr/>
        </p:nvSpPr>
        <p:spPr bwMode="auto">
          <a:xfrm>
            <a:off x="711200" y="1933575"/>
            <a:ext cx="2955925" cy="276999"/>
          </a:xfrm>
          <a:prstGeom prst="rect">
            <a:avLst/>
          </a:prstGeom>
          <a:noFill/>
          <a:ln w="9525">
            <a:noFill/>
            <a:miter lim="800000"/>
            <a:headEnd/>
            <a:tailEnd/>
          </a:ln>
        </p:spPr>
        <p:txBody>
          <a:bodyPr wrap="square" lIns="0" tIns="0" rIns="0" bIns="0">
            <a:spAutoFit/>
          </a:bodyPr>
          <a:lstStyle/>
          <a:p>
            <a:pPr marL="174625" indent="-174625" defTabSz="977900">
              <a:buFont typeface="Arial" charset="0"/>
              <a:buChar char="•"/>
            </a:pPr>
            <a:endParaRPr kumimoji="1" lang="ru-RU" dirty="0">
              <a:solidFill>
                <a:schemeClr val="tx2"/>
              </a:solidFill>
              <a:ea typeface="ＭＳ Ｐゴシック"/>
              <a:cs typeface="ＭＳ Ｐゴシック"/>
            </a:endParaRPr>
          </a:p>
        </p:txBody>
      </p:sp>
      <p:sp>
        <p:nvSpPr>
          <p:cNvPr id="8220" name="Text Box 20"/>
          <p:cNvSpPr txBox="1">
            <a:spLocks noChangeArrowheads="1"/>
          </p:cNvSpPr>
          <p:nvPr/>
        </p:nvSpPr>
        <p:spPr bwMode="auto">
          <a:xfrm>
            <a:off x="711200" y="3860800"/>
            <a:ext cx="2965450" cy="277813"/>
          </a:xfrm>
          <a:prstGeom prst="rect">
            <a:avLst/>
          </a:prstGeom>
          <a:noFill/>
          <a:ln w="9525">
            <a:noFill/>
            <a:miter lim="800000"/>
            <a:headEnd/>
            <a:tailEnd/>
          </a:ln>
        </p:spPr>
        <p:txBody>
          <a:bodyPr lIns="0" tIns="0" rIns="0" bIns="0">
            <a:spAutoFit/>
          </a:bodyPr>
          <a:lstStyle/>
          <a:p>
            <a:pPr marL="174625" indent="-174625" defTabSz="977900">
              <a:buFont typeface="Arial" charset="0"/>
              <a:buChar char="•"/>
            </a:pPr>
            <a:endParaRPr kumimoji="1" lang="ru-RU" dirty="0">
              <a:solidFill>
                <a:schemeClr val="tx2"/>
              </a:solidFill>
              <a:ea typeface="ＭＳ Ｐゴシック"/>
              <a:cs typeface="ＭＳ Ｐゴシック"/>
            </a:endParaRPr>
          </a:p>
        </p:txBody>
      </p:sp>
      <p:sp>
        <p:nvSpPr>
          <p:cNvPr id="39" name="Прямоугольник 18"/>
          <p:cNvSpPr>
            <a:spLocks noChangeArrowheads="1"/>
          </p:cNvSpPr>
          <p:nvPr/>
        </p:nvSpPr>
        <p:spPr bwMode="auto">
          <a:xfrm>
            <a:off x="419790" y="2811778"/>
            <a:ext cx="4076010" cy="3453765"/>
          </a:xfrm>
          <a:prstGeom prst="roundRect">
            <a:avLst>
              <a:gd name="adj" fmla="val 7757"/>
            </a:avLst>
          </a:prstGeom>
          <a:solidFill>
            <a:schemeClr val="accent5">
              <a:lumMod val="20000"/>
              <a:lumOff val="80000"/>
            </a:schemeClr>
          </a:solidFill>
          <a:ln>
            <a:noFill/>
            <a:headEnd/>
            <a:tailEnd/>
          </a:ln>
        </p:spPr>
        <p:style>
          <a:lnRef idx="2">
            <a:schemeClr val="accent1"/>
          </a:lnRef>
          <a:fillRef idx="1">
            <a:schemeClr val="lt1"/>
          </a:fillRef>
          <a:effectRef idx="0">
            <a:schemeClr val="accent1"/>
          </a:effectRef>
          <a:fontRef idx="minor">
            <a:schemeClr val="dk1"/>
          </a:fontRef>
        </p:style>
        <p:txBody>
          <a:bodyPr lIns="35992" tIns="36723" rIns="36723" bIns="36723" anchor="ctr"/>
          <a:lstStyle/>
          <a:p>
            <a:pPr algn="ctr" fontAlgn="auto">
              <a:spcBef>
                <a:spcPts val="0"/>
              </a:spcBef>
              <a:spcAft>
                <a:spcPts val="0"/>
              </a:spcAft>
              <a:defRPr/>
            </a:pPr>
            <a:r>
              <a:rPr lang="ru-RU" sz="1500" b="1" u="sng" dirty="0" smtClean="0">
                <a:latin typeface="Arial" panose="020B0604020202020204" pitchFamily="34" charset="0"/>
                <a:cs typeface="Arial" panose="020B0604020202020204" pitchFamily="34" charset="0"/>
              </a:rPr>
              <a:t>УСЛОВИЯ </a:t>
            </a:r>
          </a:p>
          <a:p>
            <a:pPr algn="ctr" fontAlgn="auto">
              <a:spcBef>
                <a:spcPts val="0"/>
              </a:spcBef>
              <a:spcAft>
                <a:spcPts val="0"/>
              </a:spcAft>
              <a:defRPr/>
            </a:pPr>
            <a:r>
              <a:rPr lang="ru-RU" sz="1500" b="1" u="sng" dirty="0" smtClean="0">
                <a:latin typeface="Arial" panose="020B0604020202020204" pitchFamily="34" charset="0"/>
                <a:cs typeface="Arial" panose="020B0604020202020204" pitchFamily="34" charset="0"/>
              </a:rPr>
              <a:t>ПРЕДОСТАВЛЕНИЯ СУБСИДИИ:</a:t>
            </a:r>
          </a:p>
          <a:p>
            <a:pPr fontAlgn="auto">
              <a:spcBef>
                <a:spcPts val="0"/>
              </a:spcBef>
              <a:spcAft>
                <a:spcPts val="0"/>
              </a:spcAft>
              <a:defRPr/>
            </a:pPr>
            <a:endParaRPr lang="ru-RU" sz="1000" b="1" u="sng" dirty="0" smtClean="0">
              <a:latin typeface="Arial" panose="020B0604020202020204" pitchFamily="34" charset="0"/>
              <a:cs typeface="Arial" panose="020B0604020202020204" pitchFamily="34" charset="0"/>
            </a:endParaRPr>
          </a:p>
          <a:p>
            <a:pPr fontAlgn="auto">
              <a:spcBef>
                <a:spcPts val="0"/>
              </a:spcBef>
              <a:spcAft>
                <a:spcPts val="0"/>
              </a:spcAft>
              <a:buFontTx/>
              <a:buChar char="-"/>
              <a:defRPr/>
            </a:pPr>
            <a:r>
              <a:rPr lang="ru-RU" b="1" dirty="0" smtClean="0">
                <a:latin typeface="Arial" panose="020B0604020202020204" pitchFamily="34" charset="0"/>
                <a:cs typeface="Arial" panose="020B0604020202020204" pitchFamily="34" charset="0"/>
              </a:rPr>
              <a:t> размер субсидии не более </a:t>
            </a:r>
          </a:p>
          <a:p>
            <a:pPr fontAlgn="auto">
              <a:spcBef>
                <a:spcPts val="0"/>
              </a:spcBef>
              <a:spcAft>
                <a:spcPts val="0"/>
              </a:spcAft>
              <a:defRPr/>
            </a:pPr>
            <a:r>
              <a:rPr lang="ru-RU" b="1" dirty="0" smtClean="0">
                <a:solidFill>
                  <a:srgbClr val="00B050"/>
                </a:solidFill>
                <a:latin typeface="Arial" panose="020B0604020202020204" pitchFamily="34" charset="0"/>
                <a:cs typeface="Arial" panose="020B0604020202020204" pitchFamily="34" charset="0"/>
              </a:rPr>
              <a:t>1,5 млн. рублей </a:t>
            </a:r>
            <a:r>
              <a:rPr lang="ru-RU" b="1" dirty="0" smtClean="0">
                <a:latin typeface="Arial" panose="020B0604020202020204" pitchFamily="34" charset="0"/>
                <a:cs typeface="Arial" panose="020B0604020202020204" pitchFamily="34" charset="0"/>
              </a:rPr>
              <a:t>на одного получателя поддержки;</a:t>
            </a:r>
          </a:p>
          <a:p>
            <a:pPr fontAlgn="auto">
              <a:spcBef>
                <a:spcPts val="0"/>
              </a:spcBef>
              <a:spcAft>
                <a:spcPts val="0"/>
              </a:spcAft>
              <a:defRPr/>
            </a:pPr>
            <a:endParaRPr lang="ru-RU" sz="1000" b="1" dirty="0" smtClean="0">
              <a:latin typeface="Arial" panose="020B0604020202020204" pitchFamily="34" charset="0"/>
              <a:cs typeface="Arial" panose="020B0604020202020204" pitchFamily="34" charset="0"/>
            </a:endParaRPr>
          </a:p>
          <a:p>
            <a:pPr fontAlgn="auto">
              <a:spcBef>
                <a:spcPts val="0"/>
              </a:spcBef>
              <a:spcAft>
                <a:spcPts val="0"/>
              </a:spcAft>
              <a:defRPr/>
            </a:pPr>
            <a:r>
              <a:rPr lang="ru-RU" b="1" dirty="0" smtClean="0">
                <a:latin typeface="Arial" panose="020B0604020202020204" pitchFamily="34" charset="0"/>
                <a:cs typeface="Arial" panose="020B0604020202020204" pitchFamily="34" charset="0"/>
              </a:rPr>
              <a:t>- субъект МСП обеспечивает софинансирование  расходов в размере не менее 15% от суммы получаемой субсидии. </a:t>
            </a:r>
          </a:p>
        </p:txBody>
      </p:sp>
      <p:sp>
        <p:nvSpPr>
          <p:cNvPr id="10" name="Прямоугольник 18"/>
          <p:cNvSpPr>
            <a:spLocks noChangeArrowheads="1"/>
          </p:cNvSpPr>
          <p:nvPr/>
        </p:nvSpPr>
        <p:spPr bwMode="auto">
          <a:xfrm>
            <a:off x="4953000" y="2600324"/>
            <a:ext cx="4619626" cy="3876675"/>
          </a:xfrm>
          <a:prstGeom prst="roundRect">
            <a:avLst>
              <a:gd name="adj" fmla="val 7757"/>
            </a:avLst>
          </a:prstGeom>
          <a:solidFill>
            <a:schemeClr val="accent5">
              <a:lumMod val="20000"/>
              <a:lumOff val="80000"/>
            </a:schemeClr>
          </a:solidFill>
          <a:ln>
            <a:noFill/>
            <a:headEnd/>
            <a:tailEnd/>
          </a:ln>
        </p:spPr>
        <p:style>
          <a:lnRef idx="2">
            <a:schemeClr val="accent1"/>
          </a:lnRef>
          <a:fillRef idx="1">
            <a:schemeClr val="lt1"/>
          </a:fillRef>
          <a:effectRef idx="0">
            <a:schemeClr val="accent1"/>
          </a:effectRef>
          <a:fontRef idx="minor">
            <a:schemeClr val="dk1"/>
          </a:fontRef>
        </p:style>
        <p:txBody>
          <a:bodyPr lIns="35992" tIns="36723" rIns="36723" bIns="36723" anchor="ctr"/>
          <a:lstStyle/>
          <a:p>
            <a:pPr algn="ctr" fontAlgn="auto">
              <a:spcBef>
                <a:spcPts val="0"/>
              </a:spcBef>
              <a:spcAft>
                <a:spcPts val="0"/>
              </a:spcAft>
              <a:defRPr/>
            </a:pPr>
            <a:r>
              <a:rPr lang="ru-RU" sz="1500" b="1" u="sng" dirty="0" smtClean="0">
                <a:latin typeface="Arial" panose="020B0604020202020204" pitchFamily="34" charset="0"/>
                <a:cs typeface="Arial" panose="020B0604020202020204" pitchFamily="34" charset="0"/>
              </a:rPr>
              <a:t>НАПРАВЛЕНИЯ ФИНАНСИРОВАНИЯ</a:t>
            </a:r>
            <a:r>
              <a:rPr lang="ru-RU" b="1" u="sng" dirty="0" smtClean="0">
                <a:latin typeface="Arial" panose="020B0604020202020204" pitchFamily="34" charset="0"/>
                <a:cs typeface="Arial" panose="020B0604020202020204" pitchFamily="34" charset="0"/>
              </a:rPr>
              <a:t>:</a:t>
            </a:r>
          </a:p>
          <a:p>
            <a:pPr fontAlgn="auto">
              <a:spcBef>
                <a:spcPts val="0"/>
              </a:spcBef>
              <a:spcAft>
                <a:spcPts val="0"/>
              </a:spcAft>
              <a:defRPr/>
            </a:pPr>
            <a:endParaRPr lang="ru-RU" sz="1000" b="1" u="sng" dirty="0" smtClean="0">
              <a:latin typeface="Arial" panose="020B0604020202020204" pitchFamily="34" charset="0"/>
              <a:cs typeface="Arial" panose="020B0604020202020204" pitchFamily="34" charset="0"/>
            </a:endParaRPr>
          </a:p>
          <a:p>
            <a:pPr fontAlgn="auto">
              <a:spcBef>
                <a:spcPts val="0"/>
              </a:spcBef>
              <a:spcAft>
                <a:spcPts val="0"/>
              </a:spcAft>
              <a:defRPr/>
            </a:pPr>
            <a:r>
              <a:rPr lang="ru-RU" b="1" dirty="0" smtClean="0">
                <a:latin typeface="Arial" panose="020B0604020202020204" pitchFamily="34" charset="0"/>
                <a:cs typeface="Arial" panose="020B0604020202020204" pitchFamily="34" charset="0"/>
              </a:rPr>
              <a:t>- </a:t>
            </a:r>
            <a:r>
              <a:rPr lang="ru-RU" sz="1400" b="1" dirty="0" smtClean="0">
                <a:latin typeface="Arial" panose="020B0604020202020204" pitchFamily="34" charset="0"/>
                <a:cs typeface="Arial" panose="020B0604020202020204" pitchFamily="34" charset="0"/>
              </a:rPr>
              <a:t>АРЕНДНЫЕ ПЛАТЕЖИ</a:t>
            </a:r>
            <a:r>
              <a:rPr lang="ru-RU" b="1" dirty="0" smtClean="0">
                <a:latin typeface="Arial" panose="020B0604020202020204" pitchFamily="34" charset="0"/>
                <a:cs typeface="Arial" panose="020B0604020202020204" pitchFamily="34" charset="0"/>
              </a:rPr>
              <a:t>;</a:t>
            </a:r>
          </a:p>
          <a:p>
            <a:pPr fontAlgn="auto">
              <a:spcBef>
                <a:spcPts val="0"/>
              </a:spcBef>
              <a:spcAft>
                <a:spcPts val="0"/>
              </a:spcAft>
              <a:defRPr/>
            </a:pPr>
            <a:r>
              <a:rPr lang="ru-RU" b="1" dirty="0" smtClean="0">
                <a:latin typeface="Arial" panose="020B0604020202020204" pitchFamily="34" charset="0"/>
                <a:cs typeface="Arial" panose="020B0604020202020204" pitchFamily="34" charset="0"/>
              </a:rPr>
              <a:t>- </a:t>
            </a:r>
            <a:r>
              <a:rPr lang="ru-RU" sz="1400" b="1" dirty="0" smtClean="0">
                <a:latin typeface="Arial" panose="020B0604020202020204" pitchFamily="34" charset="0"/>
                <a:cs typeface="Arial" panose="020B0604020202020204" pitchFamily="34" charset="0"/>
              </a:rPr>
              <a:t>ВЫКУП ПОМЕЩЕНИЯ</a:t>
            </a:r>
            <a:r>
              <a:rPr lang="ru-RU" b="1" dirty="0" smtClean="0">
                <a:latin typeface="Arial" panose="020B0604020202020204" pitchFamily="34" charset="0"/>
                <a:cs typeface="Arial" panose="020B0604020202020204" pitchFamily="34" charset="0"/>
              </a:rPr>
              <a:t>; </a:t>
            </a:r>
          </a:p>
          <a:p>
            <a:pPr fontAlgn="auto">
              <a:spcBef>
                <a:spcPts val="0"/>
              </a:spcBef>
              <a:spcAft>
                <a:spcPts val="0"/>
              </a:spcAft>
              <a:defRPr/>
            </a:pPr>
            <a:r>
              <a:rPr lang="ru-RU" b="1" dirty="0" smtClean="0">
                <a:latin typeface="Arial" panose="020B0604020202020204" pitchFamily="34" charset="0"/>
                <a:cs typeface="Arial" panose="020B0604020202020204" pitchFamily="34" charset="0"/>
              </a:rPr>
              <a:t>- </a:t>
            </a:r>
            <a:r>
              <a:rPr lang="ru-RU" sz="1400" b="1" dirty="0">
                <a:latin typeface="Arial" panose="020B0604020202020204" pitchFamily="34" charset="0"/>
                <a:cs typeface="Arial" panose="020B0604020202020204" pitchFamily="34" charset="0"/>
              </a:rPr>
              <a:t>ТЕКУЩИЙ РЕМОНТ</a:t>
            </a:r>
          </a:p>
          <a:p>
            <a:pPr fontAlgn="auto">
              <a:spcBef>
                <a:spcPts val="0"/>
              </a:spcBef>
              <a:spcAft>
                <a:spcPts val="0"/>
              </a:spcAft>
              <a:defRPr/>
            </a:pPr>
            <a:r>
              <a:rPr lang="ru-RU" b="1" dirty="0" smtClean="0">
                <a:latin typeface="Arial" panose="020B0604020202020204" pitchFamily="34" charset="0"/>
                <a:cs typeface="Arial" panose="020B0604020202020204" pitchFamily="34" charset="0"/>
              </a:rPr>
              <a:t>(</a:t>
            </a:r>
            <a:r>
              <a:rPr lang="ru-RU" sz="1600" b="1" dirty="0" smtClean="0">
                <a:latin typeface="Arial" panose="020B0604020202020204" pitchFamily="34" charset="0"/>
                <a:cs typeface="Arial" panose="020B0604020202020204" pitchFamily="34" charset="0"/>
              </a:rPr>
              <a:t>аренда более 11 месяцев</a:t>
            </a:r>
            <a:r>
              <a:rPr lang="ru-RU" b="1" dirty="0" smtClean="0">
                <a:latin typeface="Arial" panose="020B0604020202020204" pitchFamily="34" charset="0"/>
                <a:cs typeface="Arial" panose="020B0604020202020204" pitchFamily="34" charset="0"/>
              </a:rPr>
              <a:t>);</a:t>
            </a:r>
          </a:p>
          <a:p>
            <a:pPr fontAlgn="auto">
              <a:spcBef>
                <a:spcPts val="0"/>
              </a:spcBef>
              <a:spcAft>
                <a:spcPts val="0"/>
              </a:spcAft>
              <a:defRPr/>
            </a:pPr>
            <a:r>
              <a:rPr lang="ru-RU" b="1" dirty="0">
                <a:solidFill>
                  <a:prstClr val="black"/>
                </a:solidFill>
                <a:latin typeface="Arial" panose="020B0604020202020204" pitchFamily="34" charset="0"/>
                <a:cs typeface="Arial" panose="020B0604020202020204" pitchFamily="34" charset="0"/>
              </a:rPr>
              <a:t>- </a:t>
            </a:r>
            <a:r>
              <a:rPr lang="ru-RU" sz="1400" b="1" dirty="0" smtClean="0">
                <a:latin typeface="Arial" panose="020B0604020202020204" pitchFamily="34" charset="0"/>
                <a:cs typeface="Arial" panose="020B0604020202020204" pitchFamily="34" charset="0"/>
              </a:rPr>
              <a:t>КАПИТАЛЬНЫЙ РЕМОНТ </a:t>
            </a:r>
          </a:p>
          <a:p>
            <a:pPr fontAlgn="auto">
              <a:spcBef>
                <a:spcPts val="0"/>
              </a:spcBef>
              <a:spcAft>
                <a:spcPts val="0"/>
              </a:spcAft>
              <a:defRPr/>
            </a:pPr>
            <a:r>
              <a:rPr lang="ru-RU" b="1" dirty="0" smtClean="0">
                <a:latin typeface="Arial" panose="020B0604020202020204" pitchFamily="34" charset="0"/>
                <a:cs typeface="Arial" panose="020B0604020202020204" pitchFamily="34" charset="0"/>
              </a:rPr>
              <a:t>(</a:t>
            </a:r>
            <a:r>
              <a:rPr lang="ru-RU" sz="1600" b="1" dirty="0" smtClean="0">
                <a:latin typeface="Arial" panose="020B0604020202020204" pitchFamily="34" charset="0"/>
                <a:cs typeface="Arial" panose="020B0604020202020204" pitchFamily="34" charset="0"/>
              </a:rPr>
              <a:t>собственник / аренда более 3 лет</a:t>
            </a:r>
            <a:r>
              <a:rPr lang="ru-RU" b="1" dirty="0" smtClean="0">
                <a:latin typeface="Arial" panose="020B0604020202020204" pitchFamily="34" charset="0"/>
                <a:cs typeface="Arial" panose="020B0604020202020204" pitchFamily="34" charset="0"/>
              </a:rPr>
              <a:t>); </a:t>
            </a:r>
          </a:p>
          <a:p>
            <a:pPr fontAlgn="auto">
              <a:spcBef>
                <a:spcPts val="0"/>
              </a:spcBef>
              <a:spcAft>
                <a:spcPts val="0"/>
              </a:spcAft>
              <a:defRPr/>
            </a:pPr>
            <a:r>
              <a:rPr lang="ru-RU" b="1" dirty="0" smtClean="0">
                <a:latin typeface="Arial" panose="020B0604020202020204" pitchFamily="34" charset="0"/>
                <a:cs typeface="Arial" panose="020B0604020202020204" pitchFamily="34" charset="0"/>
              </a:rPr>
              <a:t>- </a:t>
            </a:r>
            <a:r>
              <a:rPr lang="ru-RU" sz="1400" b="1" dirty="0" smtClean="0">
                <a:latin typeface="Arial" panose="020B0604020202020204" pitchFamily="34" charset="0"/>
                <a:cs typeface="Arial" panose="020B0604020202020204" pitchFamily="34" charset="0"/>
              </a:rPr>
              <a:t>РЕКОНСТРУКЦИЯ ПОМЕЩЕНИЙ </a:t>
            </a:r>
            <a:r>
              <a:rPr lang="ru-RU" b="1" dirty="0" smtClean="0">
                <a:latin typeface="Arial" panose="020B0604020202020204" pitchFamily="34" charset="0"/>
                <a:cs typeface="Arial" panose="020B0604020202020204" pitchFamily="34" charset="0"/>
              </a:rPr>
              <a:t>(</a:t>
            </a:r>
            <a:r>
              <a:rPr lang="ru-RU" sz="1600" b="1" dirty="0" smtClean="0">
                <a:latin typeface="Arial" panose="020B0604020202020204" pitchFamily="34" charset="0"/>
                <a:cs typeface="Arial" panose="020B0604020202020204" pitchFamily="34" charset="0"/>
              </a:rPr>
              <a:t>собственник</a:t>
            </a:r>
            <a:r>
              <a:rPr lang="ru-RU" b="1" dirty="0" smtClean="0">
                <a:latin typeface="Arial" panose="020B0604020202020204" pitchFamily="34" charset="0"/>
                <a:cs typeface="Arial" panose="020B0604020202020204" pitchFamily="34" charset="0"/>
              </a:rPr>
              <a:t>);</a:t>
            </a:r>
          </a:p>
          <a:p>
            <a:pPr fontAlgn="auto">
              <a:spcBef>
                <a:spcPts val="0"/>
              </a:spcBef>
              <a:spcAft>
                <a:spcPts val="0"/>
              </a:spcAft>
              <a:defRPr/>
            </a:pPr>
            <a:r>
              <a:rPr lang="ru-RU" b="1" dirty="0">
                <a:solidFill>
                  <a:prstClr val="black"/>
                </a:solidFill>
                <a:latin typeface="Arial" panose="020B0604020202020204" pitchFamily="34" charset="0"/>
                <a:cs typeface="Arial" panose="020B0604020202020204" pitchFamily="34" charset="0"/>
              </a:rPr>
              <a:t>- </a:t>
            </a:r>
            <a:r>
              <a:rPr lang="ru-RU" sz="1400" b="1" dirty="0" smtClean="0">
                <a:latin typeface="Arial" panose="020B0604020202020204" pitchFamily="34" charset="0"/>
                <a:cs typeface="Arial" panose="020B0604020202020204" pitchFamily="34" charset="0"/>
              </a:rPr>
              <a:t>ПРИОБРЕТЕНИЕ ОСНОВНЫХ СРЕДСТВ </a:t>
            </a:r>
          </a:p>
          <a:p>
            <a:pPr fontAlgn="auto">
              <a:spcBef>
                <a:spcPts val="0"/>
              </a:spcBef>
              <a:spcAft>
                <a:spcPts val="0"/>
              </a:spcAft>
              <a:defRPr/>
            </a:pPr>
            <a:r>
              <a:rPr lang="ru-RU" b="1" dirty="0" smtClean="0">
                <a:latin typeface="Arial" panose="020B0604020202020204" pitchFamily="34" charset="0"/>
                <a:cs typeface="Arial" panose="020B0604020202020204" pitchFamily="34" charset="0"/>
              </a:rPr>
              <a:t>(</a:t>
            </a:r>
            <a:r>
              <a:rPr lang="ru-RU" sz="1600" b="1" dirty="0" smtClean="0">
                <a:latin typeface="Arial" panose="020B0604020202020204" pitchFamily="34" charset="0"/>
                <a:cs typeface="Arial" panose="020B0604020202020204" pitchFamily="34" charset="0"/>
              </a:rPr>
              <a:t>за исключение легковых автомобилей</a:t>
            </a:r>
            <a:r>
              <a:rPr lang="ru-RU" b="1" dirty="0" smtClean="0">
                <a:latin typeface="Arial" panose="020B0604020202020204" pitchFamily="34" charset="0"/>
                <a:cs typeface="Arial" panose="020B0604020202020204" pitchFamily="34" charset="0"/>
              </a:rPr>
              <a:t>);</a:t>
            </a:r>
          </a:p>
          <a:p>
            <a:pPr fontAlgn="auto">
              <a:spcBef>
                <a:spcPts val="0"/>
              </a:spcBef>
              <a:spcAft>
                <a:spcPts val="0"/>
              </a:spcAft>
              <a:defRPr/>
            </a:pPr>
            <a:r>
              <a:rPr lang="ru-RU" b="1" dirty="0" smtClean="0">
                <a:latin typeface="Arial" panose="020B0604020202020204" pitchFamily="34" charset="0"/>
                <a:cs typeface="Arial" panose="020B0604020202020204" pitchFamily="34" charset="0"/>
              </a:rPr>
              <a:t>- </a:t>
            </a:r>
            <a:r>
              <a:rPr lang="ru-RU" sz="1400" b="1" dirty="0" smtClean="0">
                <a:latin typeface="Arial" panose="020B0604020202020204" pitchFamily="34" charset="0"/>
                <a:cs typeface="Arial" panose="020B0604020202020204" pitchFamily="34" charset="0"/>
              </a:rPr>
              <a:t>ОПЛАТА КОММУНАЛЬНЫХ УСЛУГ.</a:t>
            </a:r>
          </a:p>
        </p:txBody>
      </p:sp>
      <p:sp>
        <p:nvSpPr>
          <p:cNvPr id="14338" name="AutoShape 2" descr="https://mail.yandex.ru/message_part/%D0%A1%D0%BE%D1%86%D0%B8%D0%B0%D0%BB%D1%8C%D0%BD%D0%BE+%D0%BE%D1%80%D0%B8%D0%B5%D0%BD%D1%82%D0%B8%D1%80%D0%BE%D0%B2%D0%B0%D0%BD%D0%BD%D1%8B%D0%B5.jpg?_uid=226234959&amp;name=%D0%A1%D0%BE%D1%86%D0%B8%D0%B0%D0%BB%D1%8C%D0%BD%D0%BE+%D0%BE%D1%80%D0%B8%D0%B5%D0%BD%D1%82%D0%B8%D1%80%D0%BE%D0%B2%D0%B0%D0%BD%D0%BD%D1%8B%D0%B5.jpg&amp;hid=1.4&amp;ids=2400000006153688968&amp;no_disposition=y&amp;thumb=y&amp;exif_rotate=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grpSp>
        <p:nvGrpSpPr>
          <p:cNvPr id="11" name="Группа 10"/>
          <p:cNvGrpSpPr/>
          <p:nvPr/>
        </p:nvGrpSpPr>
        <p:grpSpPr>
          <a:xfrm>
            <a:off x="7496171" y="812879"/>
            <a:ext cx="2242963" cy="1701721"/>
            <a:chOff x="7886699" y="1133473"/>
            <a:chExt cx="1781176" cy="1257302"/>
          </a:xfrm>
        </p:grpSpPr>
        <p:pic>
          <p:nvPicPr>
            <p:cNvPr id="12" name="Picture 3" descr="C:\Users\PetrovaVYu\Downloads\Социально ориентированные.jpg"/>
            <p:cNvPicPr>
              <a:picLocks noChangeAspect="1" noChangeArrowheads="1"/>
            </p:cNvPicPr>
            <p:nvPr/>
          </p:nvPicPr>
          <p:blipFill>
            <a:blip r:embed="rId2" cstate="print"/>
            <a:srcRect/>
            <a:stretch>
              <a:fillRect/>
            </a:stretch>
          </p:blipFill>
          <p:spPr bwMode="auto">
            <a:xfrm>
              <a:off x="7886699" y="1133473"/>
              <a:ext cx="1781176" cy="1247776"/>
            </a:xfrm>
            <a:prstGeom prst="rect">
              <a:avLst/>
            </a:prstGeom>
            <a:noFill/>
          </p:spPr>
        </p:pic>
        <p:sp>
          <p:nvSpPr>
            <p:cNvPr id="13" name="Прямоугольник 12"/>
            <p:cNvSpPr/>
            <p:nvPr/>
          </p:nvSpPr>
          <p:spPr bwMode="auto">
            <a:xfrm>
              <a:off x="7896226" y="1133474"/>
              <a:ext cx="1771649" cy="1257301"/>
            </a:xfrm>
            <a:prstGeom prst="rect">
              <a:avLst/>
            </a:prstGeom>
            <a:noFill/>
            <a:ln>
              <a:solidFill>
                <a:schemeClr val="accent5">
                  <a:lumMod val="60000"/>
                  <a:lumOff val="4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0" i="1" u="none" strike="noStrike" cap="none" normalizeH="0" baseline="0" dirty="0" smtClean="0">
                <a:ln>
                  <a:noFill/>
                </a:ln>
                <a:solidFill>
                  <a:schemeClr val="tx1"/>
                </a:solidFill>
                <a:effectLst/>
                <a:latin typeface="Arial" charset="0"/>
              </a:endParaRPr>
            </a:p>
          </p:txBody>
        </p:sp>
      </p:grpSp>
      <p:sp>
        <p:nvSpPr>
          <p:cNvPr id="14" name="Rectangle 80"/>
          <p:cNvSpPr>
            <a:spLocks noChangeArrowheads="1"/>
          </p:cNvSpPr>
          <p:nvPr/>
        </p:nvSpPr>
        <p:spPr bwMode="auto">
          <a:xfrm flipH="1">
            <a:off x="283031" y="1071176"/>
            <a:ext cx="7117894" cy="1462474"/>
          </a:xfrm>
          <a:prstGeom prst="rect">
            <a:avLst/>
          </a:prstGeom>
          <a:solidFill>
            <a:sysClr val="window" lastClr="FFFFFF">
              <a:lumMod val="95000"/>
            </a:sysClr>
          </a:solidFill>
          <a:ln w="12700">
            <a:noFill/>
            <a:round/>
            <a:headEnd/>
            <a:tailEnd/>
          </a:ln>
          <a:effectLst>
            <a:outerShdw sx="1000" sy="1000" algn="tl" rotWithShape="0">
              <a:srgbClr val="000000"/>
            </a:outerShdw>
          </a:effectLst>
        </p:spPr>
        <p:txBody>
          <a:bodyPr lIns="36000" tIns="0" rIns="3600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a:defRPr/>
            </a:pPr>
            <a:r>
              <a:rPr lang="ru-RU" sz="1800" b="1" dirty="0">
                <a:solidFill>
                  <a:prstClr val="black"/>
                </a:solidFill>
                <a:latin typeface="Arial" panose="020B0604020202020204" pitchFamily="34" charset="0"/>
                <a:cs typeface="Arial" panose="020B0604020202020204" pitchFamily="34" charset="0"/>
              </a:rPr>
              <a:t>Объемы </a:t>
            </a:r>
            <a:r>
              <a:rPr lang="ru-RU" sz="1800" b="1" dirty="0" smtClean="0">
                <a:solidFill>
                  <a:prstClr val="black"/>
                </a:solidFill>
                <a:latin typeface="Arial" panose="020B0604020202020204" pitchFamily="34" charset="0"/>
                <a:cs typeface="Arial" panose="020B0604020202020204" pitchFamily="34" charset="0"/>
              </a:rPr>
              <a:t>финансирования – 48 </a:t>
            </a:r>
            <a:r>
              <a:rPr lang="ru-RU" sz="1800" b="1" dirty="0">
                <a:solidFill>
                  <a:prstClr val="black"/>
                </a:solidFill>
                <a:latin typeface="Arial" panose="020B0604020202020204" pitchFamily="34" charset="0"/>
                <a:cs typeface="Arial" panose="020B0604020202020204" pitchFamily="34" charset="0"/>
              </a:rPr>
              <a:t>000,0 тыс. руб</a:t>
            </a:r>
            <a:r>
              <a:rPr lang="ru-RU" sz="1800" b="1" dirty="0" smtClean="0">
                <a:solidFill>
                  <a:prstClr val="black"/>
                </a:solidFill>
                <a:latin typeface="Arial" panose="020B0604020202020204" pitchFamily="34" charset="0"/>
                <a:cs typeface="Arial" panose="020B0604020202020204" pitchFamily="34" charset="0"/>
              </a:rPr>
              <a:t>.:</a:t>
            </a:r>
          </a:p>
          <a:p>
            <a:pPr lvl="0" algn="ctr">
              <a:defRPr/>
            </a:pPr>
            <a:endParaRPr lang="ru-RU" sz="1800" b="1" dirty="0">
              <a:solidFill>
                <a:prstClr val="black"/>
              </a:solidFill>
              <a:latin typeface="Arial" panose="020B0604020202020204" pitchFamily="34" charset="0"/>
              <a:cs typeface="Arial" panose="020B0604020202020204" pitchFamily="34" charset="0"/>
            </a:endParaRPr>
          </a:p>
          <a:p>
            <a:pPr marL="171450" lvl="0" indent="-171450">
              <a:buFontTx/>
              <a:buChar char="-"/>
              <a:defRPr/>
            </a:pPr>
            <a:r>
              <a:rPr lang="ru-RU" sz="1800" b="1" dirty="0" smtClean="0">
                <a:solidFill>
                  <a:prstClr val="black"/>
                </a:solidFill>
                <a:latin typeface="Arial" panose="020B0604020202020204" pitchFamily="34" charset="0"/>
                <a:cs typeface="Arial" panose="020B0604020202020204" pitchFamily="34" charset="0"/>
              </a:rPr>
              <a:t>9 600,0 </a:t>
            </a:r>
            <a:r>
              <a:rPr lang="ru-RU" sz="1800" b="1" dirty="0">
                <a:solidFill>
                  <a:prstClr val="black"/>
                </a:solidFill>
                <a:latin typeface="Arial" panose="020B0604020202020204" pitchFamily="34" charset="0"/>
                <a:cs typeface="Arial" panose="020B0604020202020204" pitchFamily="34" charset="0"/>
              </a:rPr>
              <a:t>тыс. руб. средства бюджета Московской области</a:t>
            </a:r>
          </a:p>
          <a:p>
            <a:pPr lvl="0">
              <a:buFontTx/>
              <a:buChar char="-"/>
              <a:defRPr/>
            </a:pPr>
            <a:r>
              <a:rPr lang="ru-RU" sz="1800" b="1" dirty="0">
                <a:solidFill>
                  <a:prstClr val="black"/>
                </a:solidFill>
                <a:latin typeface="Arial" panose="020B0604020202020204" pitchFamily="34" charset="0"/>
                <a:cs typeface="Arial" panose="020B0604020202020204" pitchFamily="34" charset="0"/>
              </a:rPr>
              <a:t> </a:t>
            </a:r>
            <a:r>
              <a:rPr lang="ru-RU" sz="1800" b="1" dirty="0" smtClean="0">
                <a:solidFill>
                  <a:prstClr val="black"/>
                </a:solidFill>
                <a:latin typeface="Arial" panose="020B0604020202020204" pitchFamily="34" charset="0"/>
                <a:cs typeface="Arial" panose="020B0604020202020204" pitchFamily="34" charset="0"/>
              </a:rPr>
              <a:t>38 400,0 </a:t>
            </a:r>
            <a:r>
              <a:rPr lang="ru-RU" sz="1800" b="1" dirty="0">
                <a:solidFill>
                  <a:prstClr val="black"/>
                </a:solidFill>
                <a:latin typeface="Arial" panose="020B0604020202020204" pitchFamily="34" charset="0"/>
                <a:cs typeface="Arial" panose="020B0604020202020204" pitchFamily="34" charset="0"/>
              </a:rPr>
              <a:t>тыс. руб. средства федерального бюджета</a:t>
            </a:r>
          </a:p>
        </p:txBody>
      </p:sp>
      <p:sp>
        <p:nvSpPr>
          <p:cNvPr id="15" name="Прямоугольник 14"/>
          <p:cNvSpPr/>
          <p:nvPr/>
        </p:nvSpPr>
        <p:spPr>
          <a:xfrm>
            <a:off x="1666875" y="628213"/>
            <a:ext cx="5724523" cy="369332"/>
          </a:xfrm>
          <a:prstGeom prst="rect">
            <a:avLst/>
          </a:prstGeom>
        </p:spPr>
        <p:txBody>
          <a:bodyPr wrap="square">
            <a:spAutoFit/>
          </a:bodyPr>
          <a:lstStyle/>
          <a:p>
            <a:pPr algn="ctr"/>
            <a:r>
              <a:rPr lang="ru-RU" b="1" dirty="0" smtClean="0">
                <a:solidFill>
                  <a:srgbClr val="00B050"/>
                </a:solidFill>
              </a:rPr>
              <a:t>Начало приема заявок </a:t>
            </a:r>
            <a:r>
              <a:rPr lang="ru-RU" b="1" dirty="0">
                <a:solidFill>
                  <a:srgbClr val="00B050"/>
                </a:solidFill>
              </a:rPr>
              <a:t>с 18.08.2016 по 06.09.2016</a:t>
            </a:r>
          </a:p>
        </p:txBody>
      </p:sp>
    </p:spTree>
    <p:extLst>
      <p:ext uri="{BB962C8B-B14F-4D97-AF65-F5344CB8AC3E}">
        <p14:creationId xmlns:p14="http://schemas.microsoft.com/office/powerpoint/2010/main" val="248838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a:xfrm>
            <a:off x="179388" y="152400"/>
            <a:ext cx="9240837" cy="553998"/>
          </a:xfrm>
        </p:spPr>
        <p:txBody>
          <a:bodyPr/>
          <a:lstStyle/>
          <a:p>
            <a:pPr algn="ctr" fontAlgn="auto">
              <a:spcBef>
                <a:spcPts val="0"/>
              </a:spcBef>
              <a:spcAft>
                <a:spcPts val="0"/>
              </a:spcAft>
              <a:defRPr/>
            </a:pPr>
            <a:r>
              <a:rPr lang="ru-RU" sz="1800" dirty="0" smtClean="0">
                <a:latin typeface="Arial" panose="020B0604020202020204" pitchFamily="34" charset="0"/>
                <a:cs typeface="Arial" panose="020B0604020202020204" pitchFamily="34" charset="0"/>
              </a:rPr>
              <a:t>СОЦИАЛЬНО ЗНАЧИМЫЕ ВИДЫ ДЕЯТЕЛЬНОСТИ </a:t>
            </a:r>
            <a:r>
              <a:rPr lang="ru-RU" sz="1800" u="sng" dirty="0" smtClean="0">
                <a:latin typeface="Arial" panose="020B0604020202020204" pitchFamily="34" charset="0"/>
                <a:cs typeface="Arial" panose="020B0604020202020204" pitchFamily="34" charset="0"/>
              </a:rPr>
              <a:t/>
            </a:r>
            <a:br>
              <a:rPr lang="ru-RU" sz="1800" u="sng" dirty="0" smtClean="0">
                <a:latin typeface="Arial" panose="020B0604020202020204" pitchFamily="34" charset="0"/>
                <a:cs typeface="Arial" panose="020B0604020202020204" pitchFamily="34" charset="0"/>
              </a:rPr>
            </a:br>
            <a:r>
              <a:rPr lang="ru-RU" sz="1800" dirty="0" smtClean="0">
                <a:latin typeface="Arial" panose="020B0604020202020204" pitchFamily="34" charset="0"/>
                <a:cs typeface="Arial" panose="020B0604020202020204" pitchFamily="34" charset="0"/>
              </a:rPr>
              <a:t> </a:t>
            </a:r>
            <a:r>
              <a:rPr lang="ru-RU" sz="1800" i="1" u="sng" dirty="0">
                <a:latin typeface="Arial" panose="020B0604020202020204" pitchFamily="34" charset="0"/>
                <a:cs typeface="Arial" panose="020B0604020202020204" pitchFamily="34" charset="0"/>
              </a:rPr>
              <a:t>(в соответствии с программой</a:t>
            </a:r>
            <a:r>
              <a:rPr lang="ru-RU" sz="1800" i="1" u="sng" dirty="0" smtClean="0">
                <a:latin typeface="Arial" panose="020B0604020202020204" pitchFamily="34" charset="0"/>
                <a:cs typeface="Arial" panose="020B0604020202020204" pitchFamily="34" charset="0"/>
              </a:rPr>
              <a:t>)</a:t>
            </a:r>
            <a:endParaRPr lang="ru-RU" sz="1800" dirty="0">
              <a:latin typeface="Arial" panose="020B0604020202020204" pitchFamily="34" charset="0"/>
              <a:cs typeface="Arial" panose="020B0604020202020204" pitchFamily="34" charset="0"/>
            </a:endParaRPr>
          </a:p>
        </p:txBody>
      </p:sp>
      <p:sp>
        <p:nvSpPr>
          <p:cNvPr id="8194" name="Slide Number Placeholder 2"/>
          <p:cNvSpPr>
            <a:spLocks noGrp="1"/>
          </p:cNvSpPr>
          <p:nvPr>
            <p:ph type="sldNum" sz="quarter" idx="10"/>
          </p:nvPr>
        </p:nvSpPr>
        <p:spPr>
          <a:noFill/>
        </p:spPr>
        <p:txBody>
          <a:bodyPr/>
          <a:lstStyle/>
          <a:p>
            <a:pPr defTabSz="912813" fontAlgn="base">
              <a:spcBef>
                <a:spcPct val="0"/>
              </a:spcBef>
              <a:spcAft>
                <a:spcPct val="0"/>
              </a:spcAft>
            </a:pPr>
            <a:fld id="{D0902775-E42A-4647-A44D-EF62F48B14A7}" type="slidenum">
              <a:rPr lang="en-US" altLang="ru-RU" smtClean="0"/>
              <a:pPr defTabSz="912813" fontAlgn="base">
                <a:spcBef>
                  <a:spcPct val="0"/>
                </a:spcBef>
                <a:spcAft>
                  <a:spcPct val="0"/>
                </a:spcAft>
              </a:pPr>
              <a:t>17</a:t>
            </a:fld>
            <a:endParaRPr lang="en-US" altLang="ru-RU" dirty="0" smtClean="0"/>
          </a:p>
        </p:txBody>
      </p:sp>
      <p:sp>
        <p:nvSpPr>
          <p:cNvPr id="8197" name="Text Box 20"/>
          <p:cNvSpPr txBox="1">
            <a:spLocks noChangeArrowheads="1"/>
          </p:cNvSpPr>
          <p:nvPr/>
        </p:nvSpPr>
        <p:spPr bwMode="auto">
          <a:xfrm>
            <a:off x="711200" y="1933575"/>
            <a:ext cx="2955925" cy="276999"/>
          </a:xfrm>
          <a:prstGeom prst="rect">
            <a:avLst/>
          </a:prstGeom>
          <a:noFill/>
          <a:ln w="9525">
            <a:noFill/>
            <a:miter lim="800000"/>
            <a:headEnd/>
            <a:tailEnd/>
          </a:ln>
        </p:spPr>
        <p:txBody>
          <a:bodyPr wrap="square" lIns="0" tIns="0" rIns="0" bIns="0">
            <a:spAutoFit/>
          </a:bodyPr>
          <a:lstStyle/>
          <a:p>
            <a:pPr marL="174625" indent="-174625" defTabSz="977900">
              <a:buFont typeface="Arial" charset="0"/>
              <a:buChar char="•"/>
            </a:pPr>
            <a:endParaRPr kumimoji="1" lang="ru-RU" dirty="0">
              <a:solidFill>
                <a:schemeClr val="tx2"/>
              </a:solidFill>
              <a:ea typeface="ＭＳ Ｐゴシック"/>
              <a:cs typeface="ＭＳ Ｐゴシック"/>
            </a:endParaRPr>
          </a:p>
        </p:txBody>
      </p:sp>
      <p:sp>
        <p:nvSpPr>
          <p:cNvPr id="8220" name="Text Box 20"/>
          <p:cNvSpPr txBox="1">
            <a:spLocks noChangeArrowheads="1"/>
          </p:cNvSpPr>
          <p:nvPr/>
        </p:nvSpPr>
        <p:spPr bwMode="auto">
          <a:xfrm>
            <a:off x="711200" y="3860800"/>
            <a:ext cx="2965450" cy="277813"/>
          </a:xfrm>
          <a:prstGeom prst="rect">
            <a:avLst/>
          </a:prstGeom>
          <a:noFill/>
          <a:ln w="9525">
            <a:noFill/>
            <a:miter lim="800000"/>
            <a:headEnd/>
            <a:tailEnd/>
          </a:ln>
        </p:spPr>
        <p:txBody>
          <a:bodyPr lIns="0" tIns="0" rIns="0" bIns="0">
            <a:spAutoFit/>
          </a:bodyPr>
          <a:lstStyle/>
          <a:p>
            <a:pPr marL="174625" indent="-174625" defTabSz="977900">
              <a:buFont typeface="Arial" charset="0"/>
              <a:buChar char="•"/>
            </a:pPr>
            <a:endParaRPr kumimoji="1" lang="ru-RU" dirty="0">
              <a:solidFill>
                <a:schemeClr val="tx2"/>
              </a:solidFill>
              <a:ea typeface="ＭＳ Ｐゴシック"/>
              <a:cs typeface="ＭＳ Ｐゴシック"/>
            </a:endParaRPr>
          </a:p>
        </p:txBody>
      </p:sp>
      <p:sp>
        <p:nvSpPr>
          <p:cNvPr id="37" name="Прямоугольник 18"/>
          <p:cNvSpPr>
            <a:spLocks noChangeArrowheads="1"/>
          </p:cNvSpPr>
          <p:nvPr/>
        </p:nvSpPr>
        <p:spPr bwMode="auto">
          <a:xfrm>
            <a:off x="533400" y="990600"/>
            <a:ext cx="9201148" cy="361950"/>
          </a:xfrm>
          <a:prstGeom prst="rect">
            <a:avLst/>
          </a:prstGeom>
          <a:solidFill>
            <a:schemeClr val="accent5">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lIns="35992" tIns="36723" rIns="36723" bIns="36723" anchor="ctr"/>
          <a:lstStyle/>
          <a:p>
            <a:pPr algn="ctr" fontAlgn="auto">
              <a:spcBef>
                <a:spcPts val="0"/>
              </a:spcBef>
              <a:spcAft>
                <a:spcPts val="0"/>
              </a:spcAft>
              <a:defRPr/>
            </a:pPr>
            <a:r>
              <a:rPr lang="ru-RU" b="1" dirty="0" smtClean="0"/>
              <a:t>Социальное обслуживание граждан</a:t>
            </a:r>
            <a:endParaRPr lang="ru-RU" b="1" dirty="0" smtClean="0">
              <a:latin typeface="Arial" panose="020B0604020202020204" pitchFamily="34" charset="0"/>
              <a:cs typeface="Arial" panose="020B0604020202020204" pitchFamily="34" charset="0"/>
            </a:endParaRPr>
          </a:p>
        </p:txBody>
      </p:sp>
      <p:sp>
        <p:nvSpPr>
          <p:cNvPr id="11" name="Прямоугольник 18"/>
          <p:cNvSpPr>
            <a:spLocks noChangeArrowheads="1"/>
          </p:cNvSpPr>
          <p:nvPr/>
        </p:nvSpPr>
        <p:spPr bwMode="auto">
          <a:xfrm>
            <a:off x="533400" y="4859553"/>
            <a:ext cx="9201147" cy="703047"/>
          </a:xfrm>
          <a:prstGeom prst="rect">
            <a:avLst/>
          </a:prstGeom>
          <a:solidFill>
            <a:schemeClr val="accent5">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lIns="35992" tIns="36723" rIns="36723" bIns="36723" anchor="ctr"/>
          <a:lstStyle/>
          <a:p>
            <a:pPr algn="ctr"/>
            <a:r>
              <a:rPr lang="ru-RU" b="1" dirty="0"/>
              <a:t>К</a:t>
            </a:r>
            <a:r>
              <a:rPr lang="ru-RU" b="1" dirty="0" smtClean="0"/>
              <a:t>ультурно-просветительской деятельность (театры, школы-студии, музыкальные учреждения, творческие мастерские)</a:t>
            </a:r>
          </a:p>
        </p:txBody>
      </p:sp>
      <p:sp>
        <p:nvSpPr>
          <p:cNvPr id="12" name="Прямоугольник 18"/>
          <p:cNvSpPr>
            <a:spLocks noChangeArrowheads="1"/>
          </p:cNvSpPr>
          <p:nvPr/>
        </p:nvSpPr>
        <p:spPr bwMode="auto">
          <a:xfrm>
            <a:off x="533400" y="1914524"/>
            <a:ext cx="9201148" cy="361950"/>
          </a:xfrm>
          <a:prstGeom prst="rect">
            <a:avLst/>
          </a:prstGeom>
          <a:solidFill>
            <a:schemeClr val="accent5">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lIns="35992" tIns="36723" rIns="36723" bIns="36723" anchor="ctr"/>
          <a:lstStyle/>
          <a:p>
            <a:pPr algn="ctr" fontAlgn="auto">
              <a:spcBef>
                <a:spcPts val="0"/>
              </a:spcBef>
              <a:spcAft>
                <a:spcPts val="0"/>
              </a:spcAft>
              <a:defRPr/>
            </a:pPr>
            <a:r>
              <a:rPr lang="ru-RU" b="1" dirty="0"/>
              <a:t>У</a:t>
            </a:r>
            <a:r>
              <a:rPr lang="ru-RU" b="1" dirty="0" smtClean="0"/>
              <a:t>слуги здравоохранения, физической культуры и массового спорта</a:t>
            </a:r>
            <a:endParaRPr lang="ru-RU" b="1" dirty="0" smtClean="0">
              <a:latin typeface="Arial" panose="020B0604020202020204" pitchFamily="34" charset="0"/>
              <a:cs typeface="Arial" panose="020B0604020202020204" pitchFamily="34" charset="0"/>
            </a:endParaRPr>
          </a:p>
        </p:txBody>
      </p:sp>
      <p:sp>
        <p:nvSpPr>
          <p:cNvPr id="13" name="Прямоугольник 18"/>
          <p:cNvSpPr>
            <a:spLocks noChangeArrowheads="1"/>
          </p:cNvSpPr>
          <p:nvPr/>
        </p:nvSpPr>
        <p:spPr bwMode="auto">
          <a:xfrm>
            <a:off x="533400" y="2762250"/>
            <a:ext cx="9201147" cy="361950"/>
          </a:xfrm>
          <a:prstGeom prst="rect">
            <a:avLst/>
          </a:prstGeom>
          <a:solidFill>
            <a:schemeClr val="accent5">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lIns="35992" tIns="36723" rIns="36723" bIns="36723" anchor="ctr"/>
          <a:lstStyle/>
          <a:p>
            <a:pPr algn="ctr" fontAlgn="auto">
              <a:spcBef>
                <a:spcPts val="0"/>
              </a:spcBef>
              <a:spcAft>
                <a:spcPts val="0"/>
              </a:spcAft>
              <a:defRPr/>
            </a:pPr>
            <a:r>
              <a:rPr lang="ru-RU" b="1" dirty="0"/>
              <a:t>Д</a:t>
            </a:r>
            <a:r>
              <a:rPr lang="ru-RU" b="1" dirty="0" smtClean="0"/>
              <a:t>етские и молодежные кружки, секции, студии</a:t>
            </a:r>
            <a:endParaRPr lang="ru-RU" b="1" dirty="0" smtClean="0">
              <a:latin typeface="Arial" panose="020B0604020202020204" pitchFamily="34" charset="0"/>
              <a:cs typeface="Arial" panose="020B0604020202020204" pitchFamily="34" charset="0"/>
            </a:endParaRPr>
          </a:p>
        </p:txBody>
      </p:sp>
      <p:sp>
        <p:nvSpPr>
          <p:cNvPr id="14" name="Прямоугольник 18"/>
          <p:cNvSpPr>
            <a:spLocks noChangeArrowheads="1"/>
          </p:cNvSpPr>
          <p:nvPr/>
        </p:nvSpPr>
        <p:spPr bwMode="auto">
          <a:xfrm>
            <a:off x="533400" y="3478426"/>
            <a:ext cx="9201148" cy="1017373"/>
          </a:xfrm>
          <a:prstGeom prst="rect">
            <a:avLst/>
          </a:prstGeom>
          <a:solidFill>
            <a:schemeClr val="accent5">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lIns="35992" tIns="36723" rIns="36723" bIns="36723" anchor="ctr"/>
          <a:lstStyle/>
          <a:p>
            <a:pPr algn="ctr" fontAlgn="auto">
              <a:lnSpc>
                <a:spcPts val="1800"/>
              </a:lnSpc>
              <a:spcBef>
                <a:spcPts val="0"/>
              </a:spcBef>
              <a:spcAft>
                <a:spcPts val="0"/>
              </a:spcAft>
              <a:defRPr/>
            </a:pPr>
            <a:r>
              <a:rPr lang="ru-RU" b="1" dirty="0"/>
              <a:t>П</a:t>
            </a:r>
            <a:r>
              <a:rPr lang="ru-RU" b="1" dirty="0" smtClean="0"/>
              <a:t>роизводство и (или) реализация медицинской техники, </a:t>
            </a:r>
            <a:br>
              <a:rPr lang="ru-RU" b="1" dirty="0" smtClean="0"/>
            </a:br>
            <a:r>
              <a:rPr lang="ru-RU" b="1" dirty="0" smtClean="0"/>
              <a:t>протезно-ортопедических изделий, а также технических средств, включая автомототранспорт, материалов для профилактики инвалидности или реабилитации инвалидов</a:t>
            </a:r>
            <a:endParaRPr lang="ru-RU" b="1" dirty="0" smtClean="0">
              <a:latin typeface="Arial" panose="020B0604020202020204" pitchFamily="34" charset="0"/>
              <a:cs typeface="Arial" panose="020B0604020202020204" pitchFamily="34" charset="0"/>
            </a:endParaRPr>
          </a:p>
        </p:txBody>
      </p:sp>
      <p:sp>
        <p:nvSpPr>
          <p:cNvPr id="15" name="Прямоугольник 18"/>
          <p:cNvSpPr>
            <a:spLocks noChangeArrowheads="1"/>
          </p:cNvSpPr>
          <p:nvPr/>
        </p:nvSpPr>
        <p:spPr bwMode="auto">
          <a:xfrm>
            <a:off x="544579" y="5890184"/>
            <a:ext cx="9201147" cy="750672"/>
          </a:xfrm>
          <a:prstGeom prst="rect">
            <a:avLst/>
          </a:prstGeom>
          <a:solidFill>
            <a:schemeClr val="accent5">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lIns="35992" tIns="36723" rIns="36723" bIns="36723" anchor="ctr"/>
          <a:lstStyle/>
          <a:p>
            <a:pPr algn="ctr"/>
            <a:r>
              <a:rPr lang="ru-RU" b="1" dirty="0"/>
              <a:t>О</a:t>
            </a:r>
            <a:r>
              <a:rPr lang="ru-RU" b="1" dirty="0" smtClean="0"/>
              <a:t>бразовательные услуги для граждан, имеющих ограниченный доступ к образовательным услугам</a:t>
            </a:r>
          </a:p>
        </p:txBody>
      </p:sp>
      <p:sp>
        <p:nvSpPr>
          <p:cNvPr id="16" name="Прямоугольник 15"/>
          <p:cNvSpPr/>
          <p:nvPr/>
        </p:nvSpPr>
        <p:spPr>
          <a:xfrm>
            <a:off x="87964" y="533400"/>
            <a:ext cx="685800" cy="62672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w="28575">
            <a:solidFill>
              <a:schemeClr val="accent1">
                <a:lumMod val="40000"/>
                <a:lumOff val="60000"/>
              </a:schemeClr>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7" name="Прямоугольник 16"/>
          <p:cNvSpPr/>
          <p:nvPr/>
        </p:nvSpPr>
        <p:spPr>
          <a:xfrm>
            <a:off x="87964" y="1447800"/>
            <a:ext cx="685800" cy="62672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w="28575">
            <a:solidFill>
              <a:schemeClr val="accent1">
                <a:lumMod val="40000"/>
                <a:lumOff val="60000"/>
              </a:schemeClr>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8" name="Прямоугольник 17"/>
          <p:cNvSpPr/>
          <p:nvPr/>
        </p:nvSpPr>
        <p:spPr>
          <a:xfrm>
            <a:off x="87964" y="2362200"/>
            <a:ext cx="685800" cy="62672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w="28575">
            <a:solidFill>
              <a:schemeClr val="accent1">
                <a:lumMod val="40000"/>
                <a:lumOff val="60000"/>
              </a:schemeClr>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9" name="Прямоугольник 18"/>
          <p:cNvSpPr/>
          <p:nvPr/>
        </p:nvSpPr>
        <p:spPr>
          <a:xfrm>
            <a:off x="87964" y="3227042"/>
            <a:ext cx="685800" cy="62672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w="28575">
            <a:solidFill>
              <a:schemeClr val="accent1">
                <a:lumMod val="40000"/>
                <a:lumOff val="60000"/>
              </a:schemeClr>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0" name="Прямоугольник 19"/>
          <p:cNvSpPr/>
          <p:nvPr/>
        </p:nvSpPr>
        <p:spPr>
          <a:xfrm>
            <a:off x="86895" y="4608169"/>
            <a:ext cx="685800" cy="626720"/>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w="28575">
            <a:solidFill>
              <a:schemeClr val="accent1">
                <a:lumMod val="40000"/>
                <a:lumOff val="60000"/>
              </a:schemeClr>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1" name="Прямоугольник 20"/>
          <p:cNvSpPr/>
          <p:nvPr/>
        </p:nvSpPr>
        <p:spPr>
          <a:xfrm>
            <a:off x="76200" y="5638800"/>
            <a:ext cx="685800" cy="626720"/>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a:ln w="28575">
            <a:solidFill>
              <a:schemeClr val="accent1">
                <a:lumMod val="40000"/>
                <a:lumOff val="60000"/>
              </a:schemeClr>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2139938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a:xfrm>
            <a:off x="179388" y="177800"/>
            <a:ext cx="9240837" cy="553998"/>
          </a:xfrm>
        </p:spPr>
        <p:txBody>
          <a:bodyPr/>
          <a:lstStyle/>
          <a:p>
            <a:pPr algn="ctr"/>
            <a:r>
              <a:rPr lang="ru-RU" sz="1800" dirty="0" smtClean="0"/>
              <a:t>КОМПЕНСАЦИЯ ЗАТРАТ НА СОЗДАНИЕ И </a:t>
            </a:r>
            <a:r>
              <a:rPr lang="ru-RU" sz="1800" dirty="0"/>
              <a:t>РАЗВИТИЕ </a:t>
            </a:r>
            <a:r>
              <a:rPr lang="ru-RU" sz="1800" dirty="0" smtClean="0"/>
              <a:t>ЦЕНТРОВ ВРЕМЯПРЕПРОВОЖДЕНИЯ ДЕТЕЙ </a:t>
            </a:r>
            <a:endParaRPr lang="en-US" sz="1800" dirty="0"/>
          </a:p>
        </p:txBody>
      </p:sp>
      <p:sp>
        <p:nvSpPr>
          <p:cNvPr id="8194" name="Slide Number Placeholder 2"/>
          <p:cNvSpPr>
            <a:spLocks noGrp="1"/>
          </p:cNvSpPr>
          <p:nvPr>
            <p:ph type="sldNum" sz="quarter" idx="10"/>
          </p:nvPr>
        </p:nvSpPr>
        <p:spPr>
          <a:noFill/>
        </p:spPr>
        <p:txBody>
          <a:bodyPr/>
          <a:lstStyle/>
          <a:p>
            <a:pPr defTabSz="912813" fontAlgn="base">
              <a:spcBef>
                <a:spcPct val="0"/>
              </a:spcBef>
              <a:spcAft>
                <a:spcPct val="0"/>
              </a:spcAft>
            </a:pPr>
            <a:fld id="{D0902775-E42A-4647-A44D-EF62F48B14A7}" type="slidenum">
              <a:rPr lang="en-US" altLang="ru-RU" smtClean="0"/>
              <a:pPr defTabSz="912813" fontAlgn="base">
                <a:spcBef>
                  <a:spcPct val="0"/>
                </a:spcBef>
                <a:spcAft>
                  <a:spcPct val="0"/>
                </a:spcAft>
              </a:pPr>
              <a:t>18</a:t>
            </a:fld>
            <a:endParaRPr lang="en-US" altLang="ru-RU" dirty="0" smtClean="0"/>
          </a:p>
        </p:txBody>
      </p:sp>
      <p:sp>
        <p:nvSpPr>
          <p:cNvPr id="8197" name="Text Box 20"/>
          <p:cNvSpPr txBox="1">
            <a:spLocks noChangeArrowheads="1"/>
          </p:cNvSpPr>
          <p:nvPr/>
        </p:nvSpPr>
        <p:spPr bwMode="auto">
          <a:xfrm>
            <a:off x="711200" y="1933575"/>
            <a:ext cx="2955925" cy="276999"/>
          </a:xfrm>
          <a:prstGeom prst="rect">
            <a:avLst/>
          </a:prstGeom>
          <a:noFill/>
          <a:ln w="9525">
            <a:noFill/>
            <a:miter lim="800000"/>
            <a:headEnd/>
            <a:tailEnd/>
          </a:ln>
        </p:spPr>
        <p:txBody>
          <a:bodyPr wrap="square" lIns="0" tIns="0" rIns="0" bIns="0">
            <a:spAutoFit/>
          </a:bodyPr>
          <a:lstStyle/>
          <a:p>
            <a:pPr marL="174625" indent="-174625" defTabSz="977900">
              <a:buFont typeface="Arial" charset="0"/>
              <a:buChar char="•"/>
            </a:pPr>
            <a:endParaRPr kumimoji="1" lang="ru-RU" dirty="0">
              <a:solidFill>
                <a:schemeClr val="tx2"/>
              </a:solidFill>
              <a:ea typeface="ＭＳ Ｐゴシック"/>
              <a:cs typeface="ＭＳ Ｐゴシック"/>
            </a:endParaRPr>
          </a:p>
        </p:txBody>
      </p:sp>
      <p:sp>
        <p:nvSpPr>
          <p:cNvPr id="8220" name="Text Box 20"/>
          <p:cNvSpPr txBox="1">
            <a:spLocks noChangeArrowheads="1"/>
          </p:cNvSpPr>
          <p:nvPr/>
        </p:nvSpPr>
        <p:spPr bwMode="auto">
          <a:xfrm>
            <a:off x="711200" y="3860800"/>
            <a:ext cx="2965450" cy="277813"/>
          </a:xfrm>
          <a:prstGeom prst="rect">
            <a:avLst/>
          </a:prstGeom>
          <a:noFill/>
          <a:ln w="9525">
            <a:noFill/>
            <a:miter lim="800000"/>
            <a:headEnd/>
            <a:tailEnd/>
          </a:ln>
        </p:spPr>
        <p:txBody>
          <a:bodyPr lIns="0" tIns="0" rIns="0" bIns="0">
            <a:spAutoFit/>
          </a:bodyPr>
          <a:lstStyle/>
          <a:p>
            <a:pPr marL="174625" indent="-174625" defTabSz="977900">
              <a:buFont typeface="Arial" charset="0"/>
              <a:buChar char="•"/>
            </a:pPr>
            <a:endParaRPr kumimoji="1" lang="ru-RU" dirty="0">
              <a:solidFill>
                <a:schemeClr val="tx2"/>
              </a:solidFill>
              <a:ea typeface="ＭＳ Ｐゴシック"/>
              <a:cs typeface="ＭＳ Ｐゴシック"/>
            </a:endParaRPr>
          </a:p>
        </p:txBody>
      </p:sp>
      <p:sp>
        <p:nvSpPr>
          <p:cNvPr id="39" name="Прямоугольник 18"/>
          <p:cNvSpPr>
            <a:spLocks noChangeArrowheads="1"/>
          </p:cNvSpPr>
          <p:nvPr/>
        </p:nvSpPr>
        <p:spPr bwMode="auto">
          <a:xfrm>
            <a:off x="406365" y="2809875"/>
            <a:ext cx="4048125" cy="3743325"/>
          </a:xfrm>
          <a:prstGeom prst="roundRect">
            <a:avLst>
              <a:gd name="adj" fmla="val 7757"/>
            </a:avLst>
          </a:prstGeom>
          <a:solidFill>
            <a:schemeClr val="accent5">
              <a:lumMod val="20000"/>
              <a:lumOff val="80000"/>
            </a:schemeClr>
          </a:solidFill>
          <a:ln>
            <a:noFill/>
            <a:headEnd/>
            <a:tailEnd/>
          </a:ln>
        </p:spPr>
        <p:style>
          <a:lnRef idx="2">
            <a:schemeClr val="accent1"/>
          </a:lnRef>
          <a:fillRef idx="1">
            <a:schemeClr val="lt1"/>
          </a:fillRef>
          <a:effectRef idx="0">
            <a:schemeClr val="accent1"/>
          </a:effectRef>
          <a:fontRef idx="minor">
            <a:schemeClr val="dk1"/>
          </a:fontRef>
        </p:style>
        <p:txBody>
          <a:bodyPr lIns="35992" tIns="36723" rIns="36723" bIns="36723" anchor="ctr"/>
          <a:lstStyle/>
          <a:p>
            <a:pPr algn="ctr" fontAlgn="auto">
              <a:spcBef>
                <a:spcPts val="0"/>
              </a:spcBef>
              <a:spcAft>
                <a:spcPts val="0"/>
              </a:spcAft>
              <a:defRPr/>
            </a:pPr>
            <a:r>
              <a:rPr lang="ru-RU" sz="1500" b="1" u="sng" dirty="0">
                <a:latin typeface="Arial" panose="020B0604020202020204" pitchFamily="34" charset="0"/>
                <a:cs typeface="Arial" panose="020B0604020202020204" pitchFamily="34" charset="0"/>
              </a:rPr>
              <a:t>УСЛОВИЯ </a:t>
            </a:r>
            <a:endParaRPr lang="ru-RU" sz="1500" b="1" u="sng" dirty="0" smtClean="0">
              <a:latin typeface="Arial" panose="020B0604020202020204" pitchFamily="34" charset="0"/>
              <a:cs typeface="Arial" panose="020B0604020202020204" pitchFamily="34" charset="0"/>
            </a:endParaRPr>
          </a:p>
          <a:p>
            <a:pPr algn="ctr" fontAlgn="auto">
              <a:spcBef>
                <a:spcPts val="0"/>
              </a:spcBef>
              <a:spcAft>
                <a:spcPts val="0"/>
              </a:spcAft>
              <a:defRPr/>
            </a:pPr>
            <a:r>
              <a:rPr lang="ru-RU" sz="1500" b="1" u="sng" dirty="0" smtClean="0">
                <a:latin typeface="Arial" panose="020B0604020202020204" pitchFamily="34" charset="0"/>
                <a:cs typeface="Arial" panose="020B0604020202020204" pitchFamily="34" charset="0"/>
              </a:rPr>
              <a:t>ПРЕДОСТАВЛЕНИЯ </a:t>
            </a:r>
            <a:r>
              <a:rPr lang="ru-RU" sz="1500" b="1" u="sng" dirty="0">
                <a:latin typeface="Arial" panose="020B0604020202020204" pitchFamily="34" charset="0"/>
                <a:cs typeface="Arial" panose="020B0604020202020204" pitchFamily="34" charset="0"/>
              </a:rPr>
              <a:t>СУБСИДИИ</a:t>
            </a:r>
            <a:r>
              <a:rPr lang="ru-RU" b="1" u="sng" dirty="0" smtClean="0">
                <a:latin typeface="Arial" panose="020B0604020202020204" pitchFamily="34" charset="0"/>
                <a:cs typeface="Arial" panose="020B0604020202020204" pitchFamily="34" charset="0"/>
              </a:rPr>
              <a:t>:</a:t>
            </a:r>
          </a:p>
          <a:p>
            <a:pPr algn="ctr" fontAlgn="auto">
              <a:spcBef>
                <a:spcPts val="0"/>
              </a:spcBef>
              <a:spcAft>
                <a:spcPts val="0"/>
              </a:spcAft>
              <a:defRPr/>
            </a:pPr>
            <a:endParaRPr lang="ru-RU" sz="1000" b="1" u="sng" dirty="0" smtClean="0">
              <a:latin typeface="Arial" panose="020B0604020202020204" pitchFamily="34" charset="0"/>
              <a:cs typeface="Arial" panose="020B0604020202020204" pitchFamily="34" charset="0"/>
            </a:endParaRPr>
          </a:p>
          <a:p>
            <a:pPr fontAlgn="auto">
              <a:spcBef>
                <a:spcPts val="0"/>
              </a:spcBef>
              <a:spcAft>
                <a:spcPts val="0"/>
              </a:spcAft>
              <a:buFontTx/>
              <a:buChar char="-"/>
              <a:defRPr/>
            </a:pPr>
            <a:r>
              <a:rPr lang="ru-RU" b="1" dirty="0" smtClean="0">
                <a:latin typeface="Arial" panose="020B0604020202020204" pitchFamily="34" charset="0"/>
                <a:cs typeface="Arial" panose="020B0604020202020204" pitchFamily="34" charset="0"/>
              </a:rPr>
              <a:t> размер субсидии не более </a:t>
            </a:r>
          </a:p>
          <a:p>
            <a:pPr fontAlgn="auto">
              <a:spcBef>
                <a:spcPts val="0"/>
              </a:spcBef>
              <a:spcAft>
                <a:spcPts val="0"/>
              </a:spcAft>
              <a:defRPr/>
            </a:pPr>
            <a:r>
              <a:rPr lang="ru-RU" b="1" dirty="0" smtClean="0">
                <a:solidFill>
                  <a:srgbClr val="00B050"/>
                </a:solidFill>
                <a:latin typeface="Arial" panose="020B0604020202020204" pitchFamily="34" charset="0"/>
                <a:cs typeface="Arial" panose="020B0604020202020204" pitchFamily="34" charset="0"/>
              </a:rPr>
              <a:t>1,5 млн. рублей </a:t>
            </a:r>
            <a:r>
              <a:rPr lang="ru-RU" b="1" dirty="0" smtClean="0">
                <a:latin typeface="Arial" panose="020B0604020202020204" pitchFamily="34" charset="0"/>
                <a:cs typeface="Arial" panose="020B0604020202020204" pitchFamily="34" charset="0"/>
              </a:rPr>
              <a:t>на одного получателя поддержки;</a:t>
            </a:r>
          </a:p>
          <a:p>
            <a:pPr fontAlgn="auto">
              <a:spcBef>
                <a:spcPts val="0"/>
              </a:spcBef>
              <a:spcAft>
                <a:spcPts val="0"/>
              </a:spcAft>
              <a:defRPr/>
            </a:pPr>
            <a:endParaRPr lang="ru-RU" sz="700" b="1" dirty="0" smtClean="0">
              <a:latin typeface="Arial" panose="020B0604020202020204" pitchFamily="34" charset="0"/>
              <a:cs typeface="Arial" panose="020B0604020202020204" pitchFamily="34" charset="0"/>
            </a:endParaRPr>
          </a:p>
          <a:p>
            <a:pPr fontAlgn="auto">
              <a:spcBef>
                <a:spcPts val="0"/>
              </a:spcBef>
              <a:spcAft>
                <a:spcPts val="0"/>
              </a:spcAft>
              <a:buFontTx/>
              <a:buChar char="-"/>
              <a:defRPr/>
            </a:pPr>
            <a:r>
              <a:rPr lang="ru-RU" b="1" dirty="0" smtClean="0">
                <a:latin typeface="Arial" panose="020B0604020202020204" pitchFamily="34" charset="0"/>
                <a:cs typeface="Arial" panose="020B0604020202020204" pitchFamily="34" charset="0"/>
              </a:rPr>
              <a:t> субъект МСП обеспечивает софинансирование  расходов в размере не менее 15% от     суммы получаемой субсидии;</a:t>
            </a:r>
          </a:p>
          <a:p>
            <a:pPr fontAlgn="auto">
              <a:spcBef>
                <a:spcPts val="0"/>
              </a:spcBef>
              <a:spcAft>
                <a:spcPts val="0"/>
              </a:spcAft>
              <a:defRPr/>
            </a:pPr>
            <a:endParaRPr lang="ru-RU" sz="700" b="1" dirty="0" smtClean="0">
              <a:latin typeface="Arial" panose="020B0604020202020204" pitchFamily="34" charset="0"/>
              <a:cs typeface="Arial" panose="020B0604020202020204" pitchFamily="34" charset="0"/>
            </a:endParaRPr>
          </a:p>
          <a:p>
            <a:pPr fontAlgn="auto">
              <a:spcBef>
                <a:spcPts val="0"/>
              </a:spcBef>
              <a:spcAft>
                <a:spcPts val="0"/>
              </a:spcAft>
              <a:buFontTx/>
              <a:buChar char="-"/>
              <a:defRPr/>
            </a:pPr>
            <a:r>
              <a:rPr lang="ru-RU" b="1" dirty="0" smtClean="0">
                <a:latin typeface="Arial" panose="020B0604020202020204" pitchFamily="34" charset="0"/>
                <a:cs typeface="Arial" panose="020B0604020202020204" pitchFamily="34" charset="0"/>
              </a:rPr>
              <a:t> обязательство по осуществлению деятельности не менее 3-х лет.</a:t>
            </a:r>
          </a:p>
        </p:txBody>
      </p:sp>
      <p:sp>
        <p:nvSpPr>
          <p:cNvPr id="10" name="Прямоугольник 18"/>
          <p:cNvSpPr>
            <a:spLocks noChangeArrowheads="1"/>
          </p:cNvSpPr>
          <p:nvPr/>
        </p:nvSpPr>
        <p:spPr bwMode="auto">
          <a:xfrm>
            <a:off x="4876800" y="2829394"/>
            <a:ext cx="4636632" cy="3667124"/>
          </a:xfrm>
          <a:prstGeom prst="roundRect">
            <a:avLst>
              <a:gd name="adj" fmla="val 7757"/>
            </a:avLst>
          </a:prstGeom>
          <a:solidFill>
            <a:schemeClr val="accent5">
              <a:lumMod val="20000"/>
              <a:lumOff val="80000"/>
            </a:schemeClr>
          </a:solidFill>
          <a:ln>
            <a:noFill/>
            <a:headEnd/>
            <a:tailEnd/>
          </a:ln>
        </p:spPr>
        <p:style>
          <a:lnRef idx="2">
            <a:schemeClr val="accent1"/>
          </a:lnRef>
          <a:fillRef idx="1">
            <a:schemeClr val="lt1"/>
          </a:fillRef>
          <a:effectRef idx="0">
            <a:schemeClr val="accent1"/>
          </a:effectRef>
          <a:fontRef idx="minor">
            <a:schemeClr val="dk1"/>
          </a:fontRef>
        </p:style>
        <p:txBody>
          <a:bodyPr lIns="35992" tIns="36723" rIns="36723" bIns="36723" anchor="ctr"/>
          <a:lstStyle/>
          <a:p>
            <a:pPr algn="ctr" fontAlgn="auto">
              <a:spcBef>
                <a:spcPts val="0"/>
              </a:spcBef>
              <a:spcAft>
                <a:spcPts val="0"/>
              </a:spcAft>
              <a:defRPr/>
            </a:pPr>
            <a:r>
              <a:rPr lang="ru-RU" sz="1500" b="1" u="sng" dirty="0" smtClean="0">
                <a:latin typeface="Arial" panose="020B0604020202020204" pitchFamily="34" charset="0"/>
                <a:cs typeface="Arial" panose="020B0604020202020204" pitchFamily="34" charset="0"/>
              </a:rPr>
              <a:t>НАПРАВЛЕНИЯ ФИНАНСИРОВАНИЯ:</a:t>
            </a:r>
          </a:p>
          <a:p>
            <a:pPr algn="ctr" fontAlgn="auto">
              <a:spcBef>
                <a:spcPts val="0"/>
              </a:spcBef>
              <a:spcAft>
                <a:spcPts val="0"/>
              </a:spcAft>
              <a:defRPr/>
            </a:pPr>
            <a:endParaRPr lang="ru-RU" sz="1000" b="1" u="sng" dirty="0" smtClean="0">
              <a:latin typeface="Arial" panose="020B0604020202020204" pitchFamily="34" charset="0"/>
              <a:cs typeface="Arial" panose="020B0604020202020204" pitchFamily="34" charset="0"/>
            </a:endParaRPr>
          </a:p>
          <a:p>
            <a:pPr fontAlgn="auto">
              <a:spcBef>
                <a:spcPts val="0"/>
              </a:spcBef>
              <a:spcAft>
                <a:spcPts val="0"/>
              </a:spcAft>
              <a:defRPr/>
            </a:pPr>
            <a:r>
              <a:rPr lang="ru-RU" b="1" dirty="0" smtClean="0">
                <a:latin typeface="Arial" panose="020B0604020202020204" pitchFamily="34" charset="0"/>
                <a:cs typeface="Arial" panose="020B0604020202020204" pitchFamily="34" charset="0"/>
              </a:rPr>
              <a:t>- </a:t>
            </a:r>
            <a:r>
              <a:rPr lang="ru-RU" sz="1400" b="1" dirty="0" smtClean="0">
                <a:latin typeface="Arial" panose="020B0604020202020204" pitchFamily="34" charset="0"/>
                <a:cs typeface="Arial" panose="020B0604020202020204" pitchFamily="34" charset="0"/>
              </a:rPr>
              <a:t>АРЕНДНЫЕ ПЛАТЕЖИ</a:t>
            </a:r>
            <a:r>
              <a:rPr lang="ru-RU" b="1" dirty="0" smtClean="0">
                <a:latin typeface="Arial" panose="020B0604020202020204" pitchFamily="34" charset="0"/>
                <a:cs typeface="Arial" panose="020B0604020202020204" pitchFamily="34" charset="0"/>
              </a:rPr>
              <a:t>;</a:t>
            </a:r>
          </a:p>
          <a:p>
            <a:pPr fontAlgn="auto">
              <a:spcBef>
                <a:spcPts val="0"/>
              </a:spcBef>
              <a:spcAft>
                <a:spcPts val="0"/>
              </a:spcAft>
              <a:defRPr/>
            </a:pPr>
            <a:r>
              <a:rPr lang="ru-RU" b="1" dirty="0" smtClean="0">
                <a:latin typeface="Arial" panose="020B0604020202020204" pitchFamily="34" charset="0"/>
                <a:cs typeface="Arial" panose="020B0604020202020204" pitchFamily="34" charset="0"/>
              </a:rPr>
              <a:t>- </a:t>
            </a:r>
            <a:r>
              <a:rPr lang="ru-RU" sz="1400" b="1" dirty="0" smtClean="0">
                <a:latin typeface="Arial" panose="020B0604020202020204" pitchFamily="34" charset="0"/>
                <a:cs typeface="Arial" panose="020B0604020202020204" pitchFamily="34" charset="0"/>
              </a:rPr>
              <a:t>ВЫКУП ПОМЕЩЕНИЯ</a:t>
            </a:r>
            <a:r>
              <a:rPr lang="ru-RU" b="1" dirty="0" smtClean="0">
                <a:latin typeface="Arial" panose="020B0604020202020204" pitchFamily="34" charset="0"/>
                <a:cs typeface="Arial" panose="020B0604020202020204" pitchFamily="34" charset="0"/>
              </a:rPr>
              <a:t>; </a:t>
            </a:r>
          </a:p>
          <a:p>
            <a:pPr fontAlgn="auto">
              <a:spcBef>
                <a:spcPts val="0"/>
              </a:spcBef>
              <a:spcAft>
                <a:spcPts val="0"/>
              </a:spcAft>
              <a:defRPr/>
            </a:pPr>
            <a:r>
              <a:rPr lang="ru-RU" b="1" dirty="0">
                <a:solidFill>
                  <a:prstClr val="black"/>
                </a:solidFill>
                <a:latin typeface="Arial" panose="020B0604020202020204" pitchFamily="34" charset="0"/>
                <a:cs typeface="Arial" panose="020B0604020202020204" pitchFamily="34" charset="0"/>
              </a:rPr>
              <a:t>- </a:t>
            </a:r>
            <a:r>
              <a:rPr lang="ru-RU" sz="1400" b="1" dirty="0" smtClean="0">
                <a:latin typeface="Arial" panose="020B0604020202020204" pitchFamily="34" charset="0"/>
                <a:cs typeface="Arial" panose="020B0604020202020204" pitchFamily="34" charset="0"/>
              </a:rPr>
              <a:t>ТЕКУЩИЙ РЕМОНТ </a:t>
            </a:r>
          </a:p>
          <a:p>
            <a:pPr fontAlgn="auto">
              <a:spcBef>
                <a:spcPts val="0"/>
              </a:spcBef>
              <a:spcAft>
                <a:spcPts val="0"/>
              </a:spcAft>
              <a:defRPr/>
            </a:pPr>
            <a:r>
              <a:rPr lang="ru-RU" b="1" dirty="0" smtClean="0">
                <a:latin typeface="Arial" panose="020B0604020202020204" pitchFamily="34" charset="0"/>
                <a:cs typeface="Arial" panose="020B0604020202020204" pitchFamily="34" charset="0"/>
              </a:rPr>
              <a:t>(</a:t>
            </a:r>
            <a:r>
              <a:rPr lang="ru-RU" sz="1600" b="1" dirty="0" smtClean="0">
                <a:latin typeface="Arial" panose="020B0604020202020204" pitchFamily="34" charset="0"/>
                <a:cs typeface="Arial" panose="020B0604020202020204" pitchFamily="34" charset="0"/>
              </a:rPr>
              <a:t>аренда более 11 месяцев</a:t>
            </a:r>
            <a:r>
              <a:rPr lang="ru-RU" b="1" dirty="0" smtClean="0">
                <a:latin typeface="Arial" panose="020B0604020202020204" pitchFamily="34" charset="0"/>
                <a:cs typeface="Arial" panose="020B0604020202020204" pitchFamily="34" charset="0"/>
              </a:rPr>
              <a:t>);</a:t>
            </a:r>
          </a:p>
          <a:p>
            <a:pPr fontAlgn="auto">
              <a:spcBef>
                <a:spcPts val="0"/>
              </a:spcBef>
              <a:spcAft>
                <a:spcPts val="0"/>
              </a:spcAft>
              <a:defRPr/>
            </a:pPr>
            <a:r>
              <a:rPr lang="ru-RU" b="1" dirty="0">
                <a:solidFill>
                  <a:prstClr val="black"/>
                </a:solidFill>
                <a:latin typeface="Arial" panose="020B0604020202020204" pitchFamily="34" charset="0"/>
                <a:cs typeface="Arial" panose="020B0604020202020204" pitchFamily="34" charset="0"/>
              </a:rPr>
              <a:t>- </a:t>
            </a:r>
            <a:r>
              <a:rPr lang="ru-RU" sz="1400" b="1" dirty="0" smtClean="0">
                <a:latin typeface="Arial" panose="020B0604020202020204" pitchFamily="34" charset="0"/>
                <a:cs typeface="Arial" panose="020B0604020202020204" pitchFamily="34" charset="0"/>
              </a:rPr>
              <a:t>КАПИТАЛЬНЫЙ РЕМОНТ </a:t>
            </a:r>
          </a:p>
          <a:p>
            <a:pPr fontAlgn="auto">
              <a:spcBef>
                <a:spcPts val="0"/>
              </a:spcBef>
              <a:spcAft>
                <a:spcPts val="0"/>
              </a:spcAft>
              <a:defRPr/>
            </a:pPr>
            <a:r>
              <a:rPr lang="ru-RU" b="1" dirty="0" smtClean="0">
                <a:latin typeface="Arial" panose="020B0604020202020204" pitchFamily="34" charset="0"/>
                <a:cs typeface="Arial" panose="020B0604020202020204" pitchFamily="34" charset="0"/>
              </a:rPr>
              <a:t>(</a:t>
            </a:r>
            <a:r>
              <a:rPr lang="ru-RU" sz="1600" b="1" dirty="0" smtClean="0">
                <a:latin typeface="Arial" panose="020B0604020202020204" pitchFamily="34" charset="0"/>
                <a:cs typeface="Arial" panose="020B0604020202020204" pitchFamily="34" charset="0"/>
              </a:rPr>
              <a:t>собственник / аренда более 3 лет</a:t>
            </a:r>
            <a:r>
              <a:rPr lang="ru-RU" b="1" dirty="0" smtClean="0">
                <a:latin typeface="Arial" panose="020B0604020202020204" pitchFamily="34" charset="0"/>
                <a:cs typeface="Arial" panose="020B0604020202020204" pitchFamily="34" charset="0"/>
              </a:rPr>
              <a:t>); </a:t>
            </a:r>
          </a:p>
          <a:p>
            <a:pPr fontAlgn="auto">
              <a:spcBef>
                <a:spcPts val="0"/>
              </a:spcBef>
              <a:spcAft>
                <a:spcPts val="0"/>
              </a:spcAft>
              <a:defRPr/>
            </a:pPr>
            <a:r>
              <a:rPr lang="ru-RU" b="1" dirty="0">
                <a:solidFill>
                  <a:prstClr val="black"/>
                </a:solidFill>
                <a:latin typeface="Arial" panose="020B0604020202020204" pitchFamily="34" charset="0"/>
                <a:cs typeface="Arial" panose="020B0604020202020204" pitchFamily="34" charset="0"/>
              </a:rPr>
              <a:t>- </a:t>
            </a:r>
            <a:r>
              <a:rPr lang="ru-RU" sz="1400" b="1" dirty="0" smtClean="0">
                <a:latin typeface="Arial" panose="020B0604020202020204" pitchFamily="34" charset="0"/>
                <a:cs typeface="Arial" panose="020B0604020202020204" pitchFamily="34" charset="0"/>
              </a:rPr>
              <a:t>РЕКОНСТРУКЦИЯ ПОМЕЩЕНИЙ </a:t>
            </a:r>
          </a:p>
          <a:p>
            <a:pPr fontAlgn="auto">
              <a:spcBef>
                <a:spcPts val="0"/>
              </a:spcBef>
              <a:spcAft>
                <a:spcPts val="0"/>
              </a:spcAft>
              <a:defRPr/>
            </a:pPr>
            <a:r>
              <a:rPr lang="ru-RU" b="1" dirty="0" smtClean="0">
                <a:latin typeface="Arial" panose="020B0604020202020204" pitchFamily="34" charset="0"/>
                <a:cs typeface="Arial" panose="020B0604020202020204" pitchFamily="34" charset="0"/>
              </a:rPr>
              <a:t>(</a:t>
            </a:r>
            <a:r>
              <a:rPr lang="ru-RU" sz="1600" b="1" dirty="0" smtClean="0">
                <a:latin typeface="Arial" panose="020B0604020202020204" pitchFamily="34" charset="0"/>
                <a:cs typeface="Arial" panose="020B0604020202020204" pitchFamily="34" charset="0"/>
              </a:rPr>
              <a:t>собственник</a:t>
            </a:r>
            <a:r>
              <a:rPr lang="ru-RU" b="1" dirty="0" smtClean="0">
                <a:latin typeface="Arial" panose="020B0604020202020204" pitchFamily="34" charset="0"/>
                <a:cs typeface="Arial" panose="020B0604020202020204" pitchFamily="34" charset="0"/>
              </a:rPr>
              <a:t>)</a:t>
            </a:r>
          </a:p>
          <a:p>
            <a:pPr fontAlgn="auto">
              <a:spcBef>
                <a:spcPts val="0"/>
              </a:spcBef>
              <a:spcAft>
                <a:spcPts val="0"/>
              </a:spcAft>
              <a:defRPr/>
            </a:pPr>
            <a:r>
              <a:rPr lang="ru-RU" b="1" dirty="0" smtClean="0">
                <a:latin typeface="Arial" panose="020B0604020202020204" pitchFamily="34" charset="0"/>
                <a:cs typeface="Arial" panose="020B0604020202020204" pitchFamily="34" charset="0"/>
              </a:rPr>
              <a:t>- </a:t>
            </a:r>
            <a:r>
              <a:rPr lang="ru-RU" sz="1400" b="1" dirty="0" smtClean="0">
                <a:latin typeface="Arial" panose="020B0604020202020204" pitchFamily="34" charset="0"/>
                <a:cs typeface="Arial" panose="020B0604020202020204" pitchFamily="34" charset="0"/>
              </a:rPr>
              <a:t>ПРИОБРЕТЕНИЕ ОБОРУДОВАНИЯ, МЕБЕЛИ, МАТЕРИАЛОВ, ИНВЕНТАРЯ;</a:t>
            </a:r>
          </a:p>
          <a:p>
            <a:pPr fontAlgn="auto">
              <a:spcBef>
                <a:spcPts val="0"/>
              </a:spcBef>
              <a:spcAft>
                <a:spcPts val="0"/>
              </a:spcAft>
              <a:defRPr/>
            </a:pPr>
            <a:r>
              <a:rPr lang="ru-RU" b="1" dirty="0" smtClean="0">
                <a:latin typeface="Arial" panose="020B0604020202020204" pitchFamily="34" charset="0"/>
                <a:cs typeface="Arial" panose="020B0604020202020204" pitchFamily="34" charset="0"/>
              </a:rPr>
              <a:t>- </a:t>
            </a:r>
            <a:r>
              <a:rPr lang="ru-RU" sz="1400" b="1" dirty="0" smtClean="0">
                <a:latin typeface="Arial" panose="020B0604020202020204" pitchFamily="34" charset="0"/>
                <a:cs typeface="Arial" panose="020B0604020202020204" pitchFamily="34" charset="0"/>
              </a:rPr>
              <a:t>ОПЛАТА КОММУНАЛЬНЫХ УСЛУГ, УСЛУГ ЭЛЕКТРОСНАБЖЕНИЯ.</a:t>
            </a:r>
          </a:p>
        </p:txBody>
      </p:sp>
      <p:grpSp>
        <p:nvGrpSpPr>
          <p:cNvPr id="11" name="Группа 10"/>
          <p:cNvGrpSpPr/>
          <p:nvPr/>
        </p:nvGrpSpPr>
        <p:grpSpPr>
          <a:xfrm>
            <a:off x="7467601" y="733426"/>
            <a:ext cx="2209799" cy="1636112"/>
            <a:chOff x="7600951" y="1514475"/>
            <a:chExt cx="1811105" cy="1266825"/>
          </a:xfrm>
        </p:grpSpPr>
        <p:pic>
          <p:nvPicPr>
            <p:cNvPr id="12" name="Picture 1" descr="C:\Users\PetrovaVYu\Downloads\детские центры.jpg"/>
            <p:cNvPicPr>
              <a:picLocks noChangeAspect="1" noChangeArrowheads="1"/>
            </p:cNvPicPr>
            <p:nvPr/>
          </p:nvPicPr>
          <p:blipFill>
            <a:blip r:embed="rId2" cstate="print"/>
            <a:srcRect/>
            <a:stretch>
              <a:fillRect/>
            </a:stretch>
          </p:blipFill>
          <p:spPr bwMode="auto">
            <a:xfrm>
              <a:off x="7620000" y="1514475"/>
              <a:ext cx="1790700" cy="1257300"/>
            </a:xfrm>
            <a:prstGeom prst="rect">
              <a:avLst/>
            </a:prstGeom>
            <a:noFill/>
          </p:spPr>
        </p:pic>
        <p:sp>
          <p:nvSpPr>
            <p:cNvPr id="13" name="Прямоугольник 12"/>
            <p:cNvSpPr/>
            <p:nvPr/>
          </p:nvSpPr>
          <p:spPr bwMode="auto">
            <a:xfrm>
              <a:off x="7600951" y="1523999"/>
              <a:ext cx="1811105" cy="1257301"/>
            </a:xfrm>
            <a:prstGeom prst="rect">
              <a:avLst/>
            </a:prstGeom>
            <a:noFill/>
            <a:ln>
              <a:solidFill>
                <a:schemeClr val="accent5">
                  <a:lumMod val="60000"/>
                  <a:lumOff val="4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0" i="1" u="none" strike="noStrike" cap="none" normalizeH="0" baseline="0" dirty="0" smtClean="0">
                <a:ln>
                  <a:noFill/>
                </a:ln>
                <a:solidFill>
                  <a:schemeClr val="tx1"/>
                </a:solidFill>
                <a:effectLst/>
                <a:latin typeface="Arial" charset="0"/>
              </a:endParaRPr>
            </a:p>
          </p:txBody>
        </p:sp>
      </p:grpSp>
      <p:sp>
        <p:nvSpPr>
          <p:cNvPr id="14" name="Rectangle 80"/>
          <p:cNvSpPr>
            <a:spLocks noChangeArrowheads="1"/>
          </p:cNvSpPr>
          <p:nvPr/>
        </p:nvSpPr>
        <p:spPr bwMode="auto">
          <a:xfrm flipH="1">
            <a:off x="152400" y="1202338"/>
            <a:ext cx="7117894" cy="1462474"/>
          </a:xfrm>
          <a:prstGeom prst="rect">
            <a:avLst/>
          </a:prstGeom>
          <a:solidFill>
            <a:sysClr val="window" lastClr="FFFFFF">
              <a:lumMod val="95000"/>
            </a:sysClr>
          </a:solidFill>
          <a:ln w="12700">
            <a:noFill/>
            <a:round/>
            <a:headEnd/>
            <a:tailEnd/>
          </a:ln>
          <a:effectLst>
            <a:outerShdw sx="1000" sy="1000" algn="tl" rotWithShape="0">
              <a:srgbClr val="000000"/>
            </a:outerShdw>
          </a:effectLst>
        </p:spPr>
        <p:txBody>
          <a:bodyPr lIns="36000" tIns="0" rIns="3600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a:defRPr/>
            </a:pPr>
            <a:r>
              <a:rPr lang="ru-RU" sz="1800" b="1" dirty="0" smtClean="0">
                <a:solidFill>
                  <a:prstClr val="black"/>
                </a:solidFill>
                <a:latin typeface="Arial" panose="020B0604020202020204" pitchFamily="34" charset="0"/>
                <a:cs typeface="Arial" panose="020B0604020202020204" pitchFamily="34" charset="0"/>
              </a:rPr>
              <a:t>Объем финансирования – 38 000,0 </a:t>
            </a:r>
            <a:r>
              <a:rPr lang="ru-RU" sz="1800" b="1" dirty="0">
                <a:solidFill>
                  <a:prstClr val="black"/>
                </a:solidFill>
                <a:latin typeface="Arial" panose="020B0604020202020204" pitchFamily="34" charset="0"/>
                <a:cs typeface="Arial" panose="020B0604020202020204" pitchFamily="34" charset="0"/>
              </a:rPr>
              <a:t>тыс. руб</a:t>
            </a:r>
            <a:r>
              <a:rPr lang="ru-RU" sz="1800" b="1" dirty="0" smtClean="0">
                <a:solidFill>
                  <a:prstClr val="black"/>
                </a:solidFill>
                <a:latin typeface="Arial" panose="020B0604020202020204" pitchFamily="34" charset="0"/>
                <a:cs typeface="Arial" panose="020B0604020202020204" pitchFamily="34" charset="0"/>
              </a:rPr>
              <a:t>.:</a:t>
            </a:r>
          </a:p>
          <a:p>
            <a:pPr lvl="0" algn="ctr">
              <a:defRPr/>
            </a:pPr>
            <a:endParaRPr lang="ru-RU" sz="1800" b="1" dirty="0">
              <a:solidFill>
                <a:prstClr val="black"/>
              </a:solidFill>
              <a:latin typeface="Arial" panose="020B0604020202020204" pitchFamily="34" charset="0"/>
              <a:cs typeface="Arial" panose="020B0604020202020204" pitchFamily="34" charset="0"/>
            </a:endParaRPr>
          </a:p>
          <a:p>
            <a:pPr marL="171450" lvl="0" indent="-171450">
              <a:buFontTx/>
              <a:buChar char="-"/>
              <a:defRPr/>
            </a:pPr>
            <a:r>
              <a:rPr lang="ru-RU" sz="1800" b="1" i="1" dirty="0" smtClean="0">
                <a:solidFill>
                  <a:prstClr val="black"/>
                </a:solidFill>
                <a:latin typeface="Arial" panose="020B0604020202020204" pitchFamily="34" charset="0"/>
                <a:cs typeface="Arial" panose="020B0604020202020204" pitchFamily="34" charset="0"/>
              </a:rPr>
              <a:t>7 600,0 </a:t>
            </a:r>
            <a:r>
              <a:rPr lang="ru-RU" sz="1800" b="1" i="1" dirty="0">
                <a:solidFill>
                  <a:prstClr val="black"/>
                </a:solidFill>
                <a:latin typeface="Arial" panose="020B0604020202020204" pitchFamily="34" charset="0"/>
                <a:cs typeface="Arial" panose="020B0604020202020204" pitchFamily="34" charset="0"/>
              </a:rPr>
              <a:t>тыс. руб. </a:t>
            </a:r>
            <a:r>
              <a:rPr lang="ru-RU" sz="1800" b="1" dirty="0">
                <a:solidFill>
                  <a:prstClr val="black"/>
                </a:solidFill>
                <a:latin typeface="Arial" panose="020B0604020202020204" pitchFamily="34" charset="0"/>
                <a:cs typeface="Arial" panose="020B0604020202020204" pitchFamily="34" charset="0"/>
              </a:rPr>
              <a:t>средства бюджета Московской области</a:t>
            </a:r>
          </a:p>
          <a:p>
            <a:pPr lvl="0">
              <a:buFontTx/>
              <a:buChar char="-"/>
              <a:defRPr/>
            </a:pPr>
            <a:r>
              <a:rPr lang="ru-RU" sz="1800" b="1" i="1" dirty="0">
                <a:solidFill>
                  <a:prstClr val="black"/>
                </a:solidFill>
                <a:latin typeface="Arial" panose="020B0604020202020204" pitchFamily="34" charset="0"/>
                <a:cs typeface="Arial" panose="020B0604020202020204" pitchFamily="34" charset="0"/>
              </a:rPr>
              <a:t> </a:t>
            </a:r>
            <a:r>
              <a:rPr lang="ru-RU" sz="1800" b="1" i="1" dirty="0" smtClean="0">
                <a:solidFill>
                  <a:prstClr val="black"/>
                </a:solidFill>
                <a:latin typeface="Arial" panose="020B0604020202020204" pitchFamily="34" charset="0"/>
                <a:cs typeface="Arial" panose="020B0604020202020204" pitchFamily="34" charset="0"/>
              </a:rPr>
              <a:t>30 400,0 </a:t>
            </a:r>
            <a:r>
              <a:rPr lang="ru-RU" sz="1800" b="1" i="1" dirty="0">
                <a:solidFill>
                  <a:prstClr val="black"/>
                </a:solidFill>
                <a:latin typeface="Arial" panose="020B0604020202020204" pitchFamily="34" charset="0"/>
                <a:cs typeface="Arial" panose="020B0604020202020204" pitchFamily="34" charset="0"/>
              </a:rPr>
              <a:t>тыс. руб. </a:t>
            </a:r>
            <a:r>
              <a:rPr lang="ru-RU" sz="1800" b="1" dirty="0">
                <a:solidFill>
                  <a:prstClr val="black"/>
                </a:solidFill>
                <a:latin typeface="Arial" panose="020B0604020202020204" pitchFamily="34" charset="0"/>
                <a:cs typeface="Arial" panose="020B0604020202020204" pitchFamily="34" charset="0"/>
              </a:rPr>
              <a:t>средства федерального бюджета</a:t>
            </a:r>
          </a:p>
        </p:txBody>
      </p:sp>
      <p:sp>
        <p:nvSpPr>
          <p:cNvPr id="15" name="Прямоугольник 14"/>
          <p:cNvSpPr/>
          <p:nvPr/>
        </p:nvSpPr>
        <p:spPr>
          <a:xfrm>
            <a:off x="1666875" y="813956"/>
            <a:ext cx="5724523" cy="369332"/>
          </a:xfrm>
          <a:prstGeom prst="rect">
            <a:avLst/>
          </a:prstGeom>
        </p:spPr>
        <p:txBody>
          <a:bodyPr wrap="square">
            <a:spAutoFit/>
          </a:bodyPr>
          <a:lstStyle/>
          <a:p>
            <a:pPr algn="ctr"/>
            <a:r>
              <a:rPr lang="ru-RU" b="1" dirty="0" smtClean="0">
                <a:solidFill>
                  <a:srgbClr val="00B050"/>
                </a:solidFill>
              </a:rPr>
              <a:t>Начало приема заявок </a:t>
            </a:r>
            <a:r>
              <a:rPr lang="ru-RU" b="1" dirty="0">
                <a:solidFill>
                  <a:srgbClr val="00B050"/>
                </a:solidFill>
              </a:rPr>
              <a:t>с 18.08.2016 по 16.09.2016</a:t>
            </a:r>
          </a:p>
        </p:txBody>
      </p:sp>
    </p:spTree>
    <p:extLst>
      <p:ext uri="{BB962C8B-B14F-4D97-AF65-F5344CB8AC3E}">
        <p14:creationId xmlns:p14="http://schemas.microsoft.com/office/powerpoint/2010/main" val="27325958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0"/>
          </p:nvPr>
        </p:nvSpPr>
        <p:spPr>
          <a:xfrm>
            <a:off x="7702947" y="6590256"/>
            <a:ext cx="2063750" cy="182562"/>
          </a:xfrm>
        </p:spPr>
        <p:txBody>
          <a:bodyPr/>
          <a:lstStyle/>
          <a:p>
            <a:pPr>
              <a:defRPr/>
            </a:pPr>
            <a:fld id="{A75F70F0-0F10-43DB-B21C-44BBECAE22B0}" type="slidenum">
              <a:rPr lang="en-US" altLang="ru-RU" smtClean="0"/>
              <a:pPr>
                <a:defRPr/>
              </a:pPr>
              <a:t>1</a:t>
            </a:fld>
            <a:endParaRPr lang="en-US" altLang="ru-RU" dirty="0"/>
          </a:p>
        </p:txBody>
      </p:sp>
      <p:sp>
        <p:nvSpPr>
          <p:cNvPr id="6" name="TextBox 10"/>
          <p:cNvSpPr txBox="1">
            <a:spLocks noChangeArrowheads="1"/>
          </p:cNvSpPr>
          <p:nvPr/>
        </p:nvSpPr>
        <p:spPr bwMode="auto">
          <a:xfrm>
            <a:off x="3637360" y="1285875"/>
            <a:ext cx="184731" cy="369332"/>
          </a:xfrm>
          <a:prstGeom prst="rect">
            <a:avLst/>
          </a:prstGeom>
          <a:noFill/>
          <a:ln w="9525">
            <a:noFill/>
            <a:miter lim="800000"/>
            <a:headEnd/>
            <a:tailEnd/>
          </a:ln>
        </p:spPr>
        <p:txBody>
          <a:bodyPr wrap="none">
            <a:spAutoFit/>
          </a:bodyPr>
          <a:lstStyle/>
          <a:p>
            <a:endParaRPr lang="ru-RU" altLang="ru-RU" dirty="0">
              <a:latin typeface="Calibri" pitchFamily="34" charset="0"/>
            </a:endParaRPr>
          </a:p>
        </p:txBody>
      </p:sp>
      <p:sp>
        <p:nvSpPr>
          <p:cNvPr id="8" name="TextBox 7"/>
          <p:cNvSpPr txBox="1"/>
          <p:nvPr/>
        </p:nvSpPr>
        <p:spPr>
          <a:xfrm>
            <a:off x="3617485" y="1020646"/>
            <a:ext cx="1636987" cy="461665"/>
          </a:xfrm>
          <a:prstGeom prst="rect">
            <a:avLst/>
          </a:prstGeom>
          <a:noFill/>
        </p:spPr>
        <p:txBody>
          <a:bodyPr wrap="none">
            <a:spAutoFit/>
          </a:bodyPr>
          <a:lstStyle/>
          <a:p>
            <a:pPr>
              <a:defRPr/>
            </a:pPr>
            <a:r>
              <a:rPr lang="ru-RU" sz="2400" b="1" dirty="0">
                <a:solidFill>
                  <a:schemeClr val="accent6">
                    <a:lumMod val="75000"/>
                  </a:schemeClr>
                </a:solidFill>
                <a:latin typeface="+mn-lt"/>
              </a:rPr>
              <a:t>Критерии</a:t>
            </a:r>
          </a:p>
        </p:txBody>
      </p:sp>
      <p:sp>
        <p:nvSpPr>
          <p:cNvPr id="13" name="TextBox 12"/>
          <p:cNvSpPr txBox="1"/>
          <p:nvPr/>
        </p:nvSpPr>
        <p:spPr>
          <a:xfrm>
            <a:off x="6933887" y="976139"/>
            <a:ext cx="2097305" cy="461665"/>
          </a:xfrm>
          <a:prstGeom prst="rect">
            <a:avLst/>
          </a:prstGeom>
          <a:noFill/>
        </p:spPr>
        <p:txBody>
          <a:bodyPr wrap="none">
            <a:spAutoFit/>
          </a:bodyPr>
          <a:lstStyle/>
          <a:p>
            <a:pPr>
              <a:defRPr/>
            </a:pPr>
            <a:r>
              <a:rPr lang="ru-RU" sz="2400" b="1" dirty="0" smtClean="0">
                <a:solidFill>
                  <a:schemeClr val="accent6">
                    <a:lumMod val="75000"/>
                  </a:schemeClr>
                </a:solidFill>
                <a:latin typeface="+mn-lt"/>
              </a:rPr>
              <a:t>Количество*</a:t>
            </a:r>
            <a:endParaRPr lang="ru-RU" sz="2400" b="1" dirty="0">
              <a:solidFill>
                <a:schemeClr val="accent6">
                  <a:lumMod val="75000"/>
                </a:schemeClr>
              </a:solidFill>
              <a:latin typeface="+mn-lt"/>
            </a:endParaRPr>
          </a:p>
        </p:txBody>
      </p:sp>
      <p:sp>
        <p:nvSpPr>
          <p:cNvPr id="15" name="TextBox 14"/>
          <p:cNvSpPr txBox="1"/>
          <p:nvPr/>
        </p:nvSpPr>
        <p:spPr>
          <a:xfrm>
            <a:off x="6933887" y="5974421"/>
            <a:ext cx="2560990" cy="369332"/>
          </a:xfrm>
          <a:prstGeom prst="rect">
            <a:avLst/>
          </a:prstGeom>
          <a:noFill/>
        </p:spPr>
        <p:txBody>
          <a:bodyPr wrap="square">
            <a:spAutoFit/>
          </a:bodyPr>
          <a:lstStyle/>
          <a:p>
            <a:pPr>
              <a:defRPr/>
            </a:pPr>
            <a:r>
              <a:rPr lang="ru-RU" b="1" dirty="0" smtClean="0">
                <a:solidFill>
                  <a:schemeClr val="accent6">
                    <a:lumMod val="75000"/>
                  </a:schemeClr>
                </a:solidFill>
                <a:latin typeface="+mn-lt"/>
              </a:rPr>
              <a:t>Итого: 291 684 </a:t>
            </a:r>
            <a:endParaRPr lang="ru-RU" b="1" dirty="0">
              <a:solidFill>
                <a:schemeClr val="accent6">
                  <a:lumMod val="75000"/>
                </a:schemeClr>
              </a:solidFill>
              <a:latin typeface="+mn-lt"/>
            </a:endParaRPr>
          </a:p>
        </p:txBody>
      </p:sp>
      <p:sp>
        <p:nvSpPr>
          <p:cNvPr id="19" name="Прямоугольник 18"/>
          <p:cNvSpPr/>
          <p:nvPr/>
        </p:nvSpPr>
        <p:spPr>
          <a:xfrm>
            <a:off x="119666" y="189649"/>
            <a:ext cx="9647031" cy="461665"/>
          </a:xfrm>
          <a:prstGeom prst="rect">
            <a:avLst/>
          </a:prstGeom>
        </p:spPr>
        <p:txBody>
          <a:bodyPr wrap="square">
            <a:spAutoFit/>
          </a:bodyPr>
          <a:lstStyle/>
          <a:p>
            <a:pPr algn="ctr" defTabSz="457200"/>
            <a:r>
              <a:rPr lang="ru-RU" altLang="ru-RU" sz="2400" b="1" dirty="0">
                <a:solidFill>
                  <a:schemeClr val="tx2"/>
                </a:solidFill>
                <a:latin typeface="+mj-lt"/>
              </a:rPr>
              <a:t>Малые и средние компании Московской области</a:t>
            </a:r>
            <a:endParaRPr lang="en-US" altLang="ru-RU" sz="2400" b="1" dirty="0">
              <a:solidFill>
                <a:schemeClr val="tx2"/>
              </a:solidFill>
              <a:latin typeface="+mj-lt"/>
            </a:endParaRPr>
          </a:p>
        </p:txBody>
      </p:sp>
      <p:pic>
        <p:nvPicPr>
          <p:cNvPr id="1026" name="Picture 2" descr="http://www.newportcapitalfinance.com/wp-content/uploads/2014/10/small-business-icon.png"/>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6968" y="1714306"/>
            <a:ext cx="803911" cy="80391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ttp://www.newportcapitalfinance.com/wp-content/uploads/2014/10/small-business-icon.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7410" y="3413669"/>
            <a:ext cx="603029" cy="60302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http://www.newportcapitalfinance.com/wp-content/uploads/2014/10/small-business-icon.png"/>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2404" y="4876352"/>
            <a:ext cx="493043" cy="493043"/>
          </a:xfrm>
          <a:prstGeom prst="rect">
            <a:avLst/>
          </a:prstGeom>
          <a:noFill/>
          <a:extLst>
            <a:ext uri="{909E8E84-426E-40DD-AFC4-6F175D3DCCD1}">
              <a14:hiddenFill xmlns:a14="http://schemas.microsoft.com/office/drawing/2010/main">
                <a:solidFill>
                  <a:srgbClr val="FFFFFF"/>
                </a:solidFill>
              </a14:hiddenFill>
            </a:ext>
          </a:extLst>
        </p:spPr>
      </p:pic>
      <p:sp>
        <p:nvSpPr>
          <p:cNvPr id="21" name="Прямоугольник 20"/>
          <p:cNvSpPr/>
          <p:nvPr/>
        </p:nvSpPr>
        <p:spPr>
          <a:xfrm>
            <a:off x="1508922" y="1950410"/>
            <a:ext cx="1289134" cy="400110"/>
          </a:xfrm>
          <a:prstGeom prst="rect">
            <a:avLst/>
          </a:prstGeom>
        </p:spPr>
        <p:txBody>
          <a:bodyPr wrap="none">
            <a:spAutoFit/>
          </a:bodyPr>
          <a:lstStyle/>
          <a:p>
            <a:pPr algn="ctr">
              <a:defRPr/>
            </a:pPr>
            <a:r>
              <a:rPr lang="ru-RU" sz="2000" b="1" dirty="0">
                <a:solidFill>
                  <a:schemeClr val="tx2"/>
                </a:solidFill>
              </a:rPr>
              <a:t>Средние</a:t>
            </a:r>
          </a:p>
        </p:txBody>
      </p:sp>
      <p:sp>
        <p:nvSpPr>
          <p:cNvPr id="25" name="Прямоугольник 24"/>
          <p:cNvSpPr/>
          <p:nvPr/>
        </p:nvSpPr>
        <p:spPr>
          <a:xfrm>
            <a:off x="1618760" y="3548702"/>
            <a:ext cx="1069459" cy="400110"/>
          </a:xfrm>
          <a:prstGeom prst="rect">
            <a:avLst/>
          </a:prstGeom>
        </p:spPr>
        <p:txBody>
          <a:bodyPr wrap="none">
            <a:spAutoFit/>
          </a:bodyPr>
          <a:lstStyle/>
          <a:p>
            <a:pPr algn="ctr">
              <a:defRPr/>
            </a:pPr>
            <a:r>
              <a:rPr lang="ru-RU" sz="2000" b="1" dirty="0">
                <a:solidFill>
                  <a:schemeClr val="tx2"/>
                </a:solidFill>
              </a:rPr>
              <a:t>Малые</a:t>
            </a:r>
          </a:p>
        </p:txBody>
      </p:sp>
      <p:sp>
        <p:nvSpPr>
          <p:cNvPr id="26" name="Прямоугольник 25"/>
          <p:cNvSpPr/>
          <p:nvPr/>
        </p:nvSpPr>
        <p:spPr>
          <a:xfrm>
            <a:off x="1640211" y="4938772"/>
            <a:ext cx="997389" cy="400110"/>
          </a:xfrm>
          <a:prstGeom prst="rect">
            <a:avLst/>
          </a:prstGeom>
        </p:spPr>
        <p:txBody>
          <a:bodyPr wrap="none">
            <a:spAutoFit/>
          </a:bodyPr>
          <a:lstStyle/>
          <a:p>
            <a:r>
              <a:rPr lang="ru-RU" sz="2000" b="1" dirty="0">
                <a:solidFill>
                  <a:schemeClr val="tx2"/>
                </a:solidFill>
              </a:rPr>
              <a:t>Микро</a:t>
            </a:r>
            <a:endParaRPr lang="ru-RU" sz="2000" dirty="0">
              <a:solidFill>
                <a:schemeClr val="tx2"/>
              </a:solidFill>
            </a:endParaRPr>
          </a:p>
        </p:txBody>
      </p:sp>
      <p:sp>
        <p:nvSpPr>
          <p:cNvPr id="24" name="Прямоугольник 23"/>
          <p:cNvSpPr/>
          <p:nvPr/>
        </p:nvSpPr>
        <p:spPr bwMode="auto">
          <a:xfrm>
            <a:off x="2819400" y="2024539"/>
            <a:ext cx="3352800" cy="937736"/>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buFontTx/>
              <a:buChar char="-"/>
              <a:defRPr/>
            </a:pPr>
            <a:r>
              <a:rPr lang="ru-RU" sz="1600" b="1" dirty="0" smtClean="0"/>
              <a:t> от </a:t>
            </a:r>
            <a:r>
              <a:rPr lang="ru-RU" sz="1600" b="1" dirty="0"/>
              <a:t>101 до 250 человек</a:t>
            </a:r>
          </a:p>
          <a:p>
            <a:pPr>
              <a:buFontTx/>
              <a:buChar char="-"/>
              <a:defRPr/>
            </a:pPr>
            <a:r>
              <a:rPr lang="ru-RU" sz="1600" b="1" dirty="0"/>
              <a:t> не более </a:t>
            </a:r>
            <a:r>
              <a:rPr lang="ru-RU" sz="1600" b="1" dirty="0" smtClean="0"/>
              <a:t>2 млрд </a:t>
            </a:r>
            <a:r>
              <a:rPr lang="ru-RU" sz="1600" b="1" dirty="0"/>
              <a:t>руб</a:t>
            </a:r>
            <a:r>
              <a:rPr lang="ru-RU" sz="1600" dirty="0" smtClean="0"/>
              <a:t>.</a:t>
            </a:r>
          </a:p>
        </p:txBody>
      </p:sp>
      <p:sp>
        <p:nvSpPr>
          <p:cNvPr id="29" name="Прямоугольник 28"/>
          <p:cNvSpPr/>
          <p:nvPr/>
        </p:nvSpPr>
        <p:spPr bwMode="auto">
          <a:xfrm>
            <a:off x="2828926" y="3557818"/>
            <a:ext cx="3390900" cy="918932"/>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buFontTx/>
              <a:buChar char="-"/>
              <a:defRPr/>
            </a:pPr>
            <a:r>
              <a:rPr lang="ru-RU" sz="1600" b="1" dirty="0" smtClean="0"/>
              <a:t> от </a:t>
            </a:r>
            <a:r>
              <a:rPr lang="ru-RU" sz="1600" b="1" dirty="0"/>
              <a:t>16 до 100 человек</a:t>
            </a:r>
          </a:p>
          <a:p>
            <a:pPr>
              <a:buFontTx/>
              <a:buChar char="-"/>
              <a:defRPr/>
            </a:pPr>
            <a:r>
              <a:rPr lang="ru-RU" sz="1600" b="1" dirty="0"/>
              <a:t> не более </a:t>
            </a:r>
            <a:r>
              <a:rPr lang="ru-RU" sz="1600" b="1" dirty="0" smtClean="0"/>
              <a:t>800 млн </a:t>
            </a:r>
            <a:r>
              <a:rPr lang="ru-RU" sz="1600" b="1" dirty="0"/>
              <a:t>руб</a:t>
            </a:r>
            <a:r>
              <a:rPr lang="ru-RU" sz="1600" b="1" dirty="0" smtClean="0"/>
              <a:t>.</a:t>
            </a:r>
          </a:p>
          <a:p>
            <a:pPr>
              <a:defRPr/>
            </a:pPr>
            <a:endParaRPr lang="ru-RU" sz="1600" b="1" dirty="0"/>
          </a:p>
        </p:txBody>
      </p:sp>
      <p:sp>
        <p:nvSpPr>
          <p:cNvPr id="30" name="Прямоугольник 29"/>
          <p:cNvSpPr/>
          <p:nvPr/>
        </p:nvSpPr>
        <p:spPr bwMode="auto">
          <a:xfrm>
            <a:off x="2971800" y="5010871"/>
            <a:ext cx="3295650" cy="932729"/>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buFontTx/>
              <a:buChar char="-"/>
              <a:defRPr/>
            </a:pPr>
            <a:r>
              <a:rPr lang="ru-RU" sz="1600" b="1" dirty="0" smtClean="0"/>
              <a:t> до </a:t>
            </a:r>
            <a:r>
              <a:rPr lang="ru-RU" sz="1600" b="1" dirty="0"/>
              <a:t>15 человек</a:t>
            </a:r>
          </a:p>
          <a:p>
            <a:pPr>
              <a:buFontTx/>
              <a:buChar char="-"/>
              <a:defRPr/>
            </a:pPr>
            <a:r>
              <a:rPr lang="ru-RU" sz="1600" b="1" dirty="0"/>
              <a:t> не более </a:t>
            </a:r>
            <a:r>
              <a:rPr lang="ru-RU" sz="1600" b="1" dirty="0" smtClean="0"/>
              <a:t>120 млн </a:t>
            </a:r>
            <a:r>
              <a:rPr lang="ru-RU" sz="1600" b="1" dirty="0"/>
              <a:t>руб</a:t>
            </a:r>
            <a:r>
              <a:rPr lang="ru-RU" sz="1600" b="1" dirty="0" smtClean="0"/>
              <a:t>.</a:t>
            </a:r>
          </a:p>
        </p:txBody>
      </p:sp>
      <p:sp>
        <p:nvSpPr>
          <p:cNvPr id="31" name="Прямоугольник 30"/>
          <p:cNvSpPr/>
          <p:nvPr/>
        </p:nvSpPr>
        <p:spPr bwMode="auto">
          <a:xfrm>
            <a:off x="6734244" y="1991997"/>
            <a:ext cx="2634009" cy="717047"/>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r>
              <a:rPr lang="ru-RU" sz="1600" b="1" dirty="0" smtClean="0"/>
              <a:t>Средние</a:t>
            </a:r>
          </a:p>
          <a:p>
            <a:pPr algn="ctr">
              <a:defRPr/>
            </a:pPr>
            <a:r>
              <a:rPr lang="ru-RU" sz="1600" dirty="0" smtClean="0"/>
              <a:t>1 084 </a:t>
            </a:r>
            <a:r>
              <a:rPr lang="ru-RU" sz="1600" dirty="0"/>
              <a:t>шт.</a:t>
            </a:r>
          </a:p>
        </p:txBody>
      </p:sp>
      <p:sp>
        <p:nvSpPr>
          <p:cNvPr id="32" name="Прямоугольник 31"/>
          <p:cNvSpPr/>
          <p:nvPr/>
        </p:nvSpPr>
        <p:spPr bwMode="auto">
          <a:xfrm>
            <a:off x="6734244" y="3557819"/>
            <a:ext cx="2634009" cy="717047"/>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r>
              <a:rPr lang="ru-RU" sz="1600" b="1" dirty="0" smtClean="0"/>
              <a:t>Малые</a:t>
            </a:r>
          </a:p>
          <a:p>
            <a:pPr algn="ctr">
              <a:defRPr/>
            </a:pPr>
            <a:r>
              <a:rPr lang="ru-RU" sz="1600" dirty="0" smtClean="0"/>
              <a:t>6 504 </a:t>
            </a:r>
            <a:r>
              <a:rPr lang="ru-RU" sz="1600" dirty="0"/>
              <a:t>шт.</a:t>
            </a:r>
          </a:p>
        </p:txBody>
      </p:sp>
      <p:sp>
        <p:nvSpPr>
          <p:cNvPr id="33" name="Прямоугольник 32"/>
          <p:cNvSpPr/>
          <p:nvPr/>
        </p:nvSpPr>
        <p:spPr bwMode="auto">
          <a:xfrm>
            <a:off x="6734244" y="5010871"/>
            <a:ext cx="2634009" cy="717047"/>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r>
              <a:rPr lang="ru-RU" sz="1600" b="1" dirty="0"/>
              <a:t>Микро и ИП</a:t>
            </a:r>
          </a:p>
          <a:p>
            <a:pPr algn="ctr">
              <a:defRPr/>
            </a:pPr>
            <a:r>
              <a:rPr lang="ru-RU" sz="1600" dirty="0" smtClean="0"/>
              <a:t>75 095 </a:t>
            </a:r>
            <a:r>
              <a:rPr lang="ru-RU" sz="1600" dirty="0"/>
              <a:t>и </a:t>
            </a:r>
            <a:r>
              <a:rPr lang="ru-RU" sz="1600" dirty="0" smtClean="0"/>
              <a:t>209 000 шт</a:t>
            </a:r>
            <a:r>
              <a:rPr lang="ru-RU" sz="1600" dirty="0"/>
              <a:t>.</a:t>
            </a:r>
          </a:p>
        </p:txBody>
      </p:sp>
      <p:pic>
        <p:nvPicPr>
          <p:cNvPr id="20" name="Рисунок 19" descr="Vzaimodeistvie.jpg"/>
          <p:cNvPicPr>
            <a:picLocks noChangeAspect="1"/>
          </p:cNvPicPr>
          <p:nvPr/>
        </p:nvPicPr>
        <p:blipFill>
          <a:blip r:embed="rId5" cstate="print"/>
          <a:stretch>
            <a:fillRect/>
          </a:stretch>
        </p:blipFill>
        <p:spPr>
          <a:xfrm>
            <a:off x="1609725" y="695325"/>
            <a:ext cx="1600200" cy="1200150"/>
          </a:xfrm>
          <a:prstGeom prst="rect">
            <a:avLst/>
          </a:prstGeom>
        </p:spPr>
      </p:pic>
      <p:sp>
        <p:nvSpPr>
          <p:cNvPr id="27" name="TextBox 26"/>
          <p:cNvSpPr txBox="1"/>
          <p:nvPr/>
        </p:nvSpPr>
        <p:spPr>
          <a:xfrm>
            <a:off x="695012" y="6043439"/>
            <a:ext cx="3204660" cy="338554"/>
          </a:xfrm>
          <a:prstGeom prst="rect">
            <a:avLst/>
          </a:prstGeom>
          <a:noFill/>
        </p:spPr>
        <p:txBody>
          <a:bodyPr wrap="none">
            <a:spAutoFit/>
          </a:bodyPr>
          <a:lstStyle/>
          <a:p>
            <a:pPr>
              <a:defRPr/>
            </a:pPr>
            <a:r>
              <a:rPr lang="ru-RU" sz="1600" b="1" dirty="0" smtClean="0">
                <a:solidFill>
                  <a:schemeClr val="accent6">
                    <a:lumMod val="75000"/>
                  </a:schemeClr>
                </a:solidFill>
                <a:latin typeface="+mn-lt"/>
              </a:rPr>
              <a:t>* По состоянию на 01.01.2016 </a:t>
            </a:r>
            <a:endParaRPr lang="ru-RU" sz="1600" b="1" dirty="0">
              <a:solidFill>
                <a:schemeClr val="accent6">
                  <a:lumMod val="75000"/>
                </a:schemeClr>
              </a:solidFill>
              <a:latin typeface="+mn-lt"/>
            </a:endParaRPr>
          </a:p>
        </p:txBody>
      </p:sp>
    </p:spTree>
    <p:extLst>
      <p:ext uri="{BB962C8B-B14F-4D97-AF65-F5344CB8AC3E}">
        <p14:creationId xmlns:p14="http://schemas.microsoft.com/office/powerpoint/2010/main" val="26677181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a:xfrm>
            <a:off x="0" y="152400"/>
            <a:ext cx="9240837" cy="553998"/>
          </a:xfrm>
        </p:spPr>
        <p:txBody>
          <a:bodyPr/>
          <a:lstStyle/>
          <a:p>
            <a:pPr algn="ctr"/>
            <a:r>
              <a:rPr lang="ru-RU" sz="1800" dirty="0" smtClean="0"/>
              <a:t>КОМПЕНСАЦИЯ ЗАТРАТ В ОБЛАСТИ РЕМЕСЕЛ, </a:t>
            </a:r>
            <a:br>
              <a:rPr lang="ru-RU" sz="1800" dirty="0" smtClean="0"/>
            </a:br>
            <a:r>
              <a:rPr lang="ru-RU" sz="1800" dirty="0" smtClean="0"/>
              <a:t>НАРОДНЫХ ХУДОЖЕСТВЕННЫХ ПРОМЫСЛОВ</a:t>
            </a:r>
            <a:endParaRPr lang="en-US" sz="1800" dirty="0" smtClean="0"/>
          </a:p>
        </p:txBody>
      </p:sp>
      <p:sp>
        <p:nvSpPr>
          <p:cNvPr id="8194" name="Slide Number Placeholder 2"/>
          <p:cNvSpPr>
            <a:spLocks noGrp="1"/>
          </p:cNvSpPr>
          <p:nvPr>
            <p:ph type="sldNum" sz="quarter" idx="10"/>
          </p:nvPr>
        </p:nvSpPr>
        <p:spPr>
          <a:noFill/>
        </p:spPr>
        <p:txBody>
          <a:bodyPr/>
          <a:lstStyle/>
          <a:p>
            <a:pPr defTabSz="912813" fontAlgn="base">
              <a:spcBef>
                <a:spcPct val="0"/>
              </a:spcBef>
              <a:spcAft>
                <a:spcPct val="0"/>
              </a:spcAft>
            </a:pPr>
            <a:fld id="{D0902775-E42A-4647-A44D-EF62F48B14A7}" type="slidenum">
              <a:rPr lang="en-US" altLang="ru-RU" smtClean="0"/>
              <a:pPr defTabSz="912813" fontAlgn="base">
                <a:spcBef>
                  <a:spcPct val="0"/>
                </a:spcBef>
                <a:spcAft>
                  <a:spcPct val="0"/>
                </a:spcAft>
              </a:pPr>
              <a:t>19</a:t>
            </a:fld>
            <a:endParaRPr lang="en-US" altLang="ru-RU" dirty="0" smtClean="0"/>
          </a:p>
        </p:txBody>
      </p:sp>
      <p:sp>
        <p:nvSpPr>
          <p:cNvPr id="8197" name="Text Box 20"/>
          <p:cNvSpPr txBox="1">
            <a:spLocks noChangeArrowheads="1"/>
          </p:cNvSpPr>
          <p:nvPr/>
        </p:nvSpPr>
        <p:spPr bwMode="auto">
          <a:xfrm>
            <a:off x="711200" y="1933575"/>
            <a:ext cx="2955925" cy="276999"/>
          </a:xfrm>
          <a:prstGeom prst="rect">
            <a:avLst/>
          </a:prstGeom>
          <a:noFill/>
          <a:ln w="9525">
            <a:noFill/>
            <a:miter lim="800000"/>
            <a:headEnd/>
            <a:tailEnd/>
          </a:ln>
        </p:spPr>
        <p:txBody>
          <a:bodyPr wrap="square" lIns="0" tIns="0" rIns="0" bIns="0">
            <a:spAutoFit/>
          </a:bodyPr>
          <a:lstStyle/>
          <a:p>
            <a:pPr marL="174625" indent="-174625" defTabSz="977900">
              <a:buFont typeface="Arial" charset="0"/>
              <a:buChar char="•"/>
            </a:pPr>
            <a:endParaRPr kumimoji="1" lang="ru-RU" dirty="0">
              <a:solidFill>
                <a:schemeClr val="tx2"/>
              </a:solidFill>
              <a:ea typeface="ＭＳ Ｐゴシック"/>
              <a:cs typeface="ＭＳ Ｐゴシック"/>
            </a:endParaRPr>
          </a:p>
        </p:txBody>
      </p:sp>
      <p:sp>
        <p:nvSpPr>
          <p:cNvPr id="8220" name="Text Box 20"/>
          <p:cNvSpPr txBox="1">
            <a:spLocks noChangeArrowheads="1"/>
          </p:cNvSpPr>
          <p:nvPr/>
        </p:nvSpPr>
        <p:spPr bwMode="auto">
          <a:xfrm>
            <a:off x="711200" y="3860800"/>
            <a:ext cx="2965450" cy="277813"/>
          </a:xfrm>
          <a:prstGeom prst="rect">
            <a:avLst/>
          </a:prstGeom>
          <a:noFill/>
          <a:ln w="9525">
            <a:noFill/>
            <a:miter lim="800000"/>
            <a:headEnd/>
            <a:tailEnd/>
          </a:ln>
        </p:spPr>
        <p:txBody>
          <a:bodyPr lIns="0" tIns="0" rIns="0" bIns="0">
            <a:spAutoFit/>
          </a:bodyPr>
          <a:lstStyle/>
          <a:p>
            <a:pPr marL="174625" indent="-174625" defTabSz="977900">
              <a:buFont typeface="Arial" charset="0"/>
              <a:buChar char="•"/>
            </a:pPr>
            <a:endParaRPr kumimoji="1" lang="ru-RU" dirty="0">
              <a:solidFill>
                <a:schemeClr val="tx2"/>
              </a:solidFill>
              <a:ea typeface="ＭＳ Ｐゴシック"/>
              <a:cs typeface="ＭＳ Ｐゴシック"/>
            </a:endParaRPr>
          </a:p>
        </p:txBody>
      </p:sp>
      <p:sp>
        <p:nvSpPr>
          <p:cNvPr id="39" name="Прямоугольник 18"/>
          <p:cNvSpPr>
            <a:spLocks noChangeArrowheads="1"/>
          </p:cNvSpPr>
          <p:nvPr/>
        </p:nvSpPr>
        <p:spPr bwMode="auto">
          <a:xfrm>
            <a:off x="180974" y="3638550"/>
            <a:ext cx="9382125" cy="2990850"/>
          </a:xfrm>
          <a:prstGeom prst="roundRect">
            <a:avLst>
              <a:gd name="adj" fmla="val 7757"/>
            </a:avLst>
          </a:prstGeom>
          <a:solidFill>
            <a:schemeClr val="accent5">
              <a:lumMod val="20000"/>
              <a:lumOff val="80000"/>
            </a:schemeClr>
          </a:solidFill>
          <a:ln>
            <a:noFill/>
            <a:headEnd/>
            <a:tailEnd/>
          </a:ln>
        </p:spPr>
        <p:style>
          <a:lnRef idx="2">
            <a:schemeClr val="accent1"/>
          </a:lnRef>
          <a:fillRef idx="1">
            <a:schemeClr val="lt1"/>
          </a:fillRef>
          <a:effectRef idx="0">
            <a:schemeClr val="accent1"/>
          </a:effectRef>
          <a:fontRef idx="minor">
            <a:schemeClr val="dk1"/>
          </a:fontRef>
        </p:style>
        <p:txBody>
          <a:bodyPr lIns="35992" tIns="36723" rIns="36723" bIns="36723" anchor="ctr"/>
          <a:lstStyle/>
          <a:p>
            <a:pPr algn="ctr" fontAlgn="auto">
              <a:spcBef>
                <a:spcPts val="0"/>
              </a:spcBef>
              <a:spcAft>
                <a:spcPts val="0"/>
              </a:spcAft>
              <a:defRPr/>
            </a:pPr>
            <a:r>
              <a:rPr lang="ru-RU" sz="1500" b="1" u="sng" dirty="0" smtClean="0">
                <a:latin typeface="Arial" panose="020B0604020202020204" pitchFamily="34" charset="0"/>
                <a:cs typeface="Arial" panose="020B0604020202020204" pitchFamily="34" charset="0"/>
              </a:rPr>
              <a:t>НАПРАВЛЕНИЯ ФИНАНСИРОВАНИЯ:</a:t>
            </a:r>
          </a:p>
          <a:p>
            <a:pPr algn="ctr" fontAlgn="auto">
              <a:spcBef>
                <a:spcPts val="0"/>
              </a:spcBef>
              <a:spcAft>
                <a:spcPts val="0"/>
              </a:spcAft>
              <a:defRPr/>
            </a:pPr>
            <a:endParaRPr lang="ru-RU" sz="1000" b="1" u="sng" dirty="0" smtClean="0">
              <a:latin typeface="Arial" panose="020B0604020202020204" pitchFamily="34" charset="0"/>
              <a:cs typeface="Arial" panose="020B0604020202020204" pitchFamily="34" charset="0"/>
            </a:endParaRPr>
          </a:p>
          <a:p>
            <a:pPr fontAlgn="auto">
              <a:spcBef>
                <a:spcPts val="0"/>
              </a:spcBef>
              <a:spcAft>
                <a:spcPts val="0"/>
              </a:spcAft>
              <a:defRPr/>
            </a:pPr>
            <a:r>
              <a:rPr lang="ru-RU" b="1" dirty="0">
                <a:latin typeface="Arial" panose="020B0604020202020204" pitchFamily="34" charset="0"/>
                <a:cs typeface="Arial" panose="020B0604020202020204" pitchFamily="34" charset="0"/>
              </a:rPr>
              <a:t>- развитие товаропроводящей сети по реализации  ремесленных изделий и </a:t>
            </a:r>
            <a:r>
              <a:rPr lang="ru-RU" b="1" dirty="0" smtClean="0">
                <a:latin typeface="Arial" panose="020B0604020202020204" pitchFamily="34" charset="0"/>
                <a:cs typeface="Arial" panose="020B0604020202020204" pitchFamily="34" charset="0"/>
              </a:rPr>
              <a:t>продукции (арендные платежи, выкуп помещения, ремонт, приобретение основных средств);</a:t>
            </a:r>
          </a:p>
          <a:p>
            <a:r>
              <a:rPr lang="ru-RU" b="1" dirty="0" smtClean="0">
                <a:latin typeface="Arial" panose="020B0604020202020204" pitchFamily="34" charset="0"/>
                <a:cs typeface="Arial" panose="020B0604020202020204" pitchFamily="34" charset="0"/>
              </a:rPr>
              <a:t>- приобретение сырья, расходных материалов и инструментов для изготовления изделий народно художественных промыслов и ремесел;</a:t>
            </a:r>
          </a:p>
          <a:p>
            <a:r>
              <a:rPr lang="ru-RU" b="1" dirty="0" smtClean="0">
                <a:latin typeface="Arial" panose="020B0604020202020204" pitchFamily="34" charset="0"/>
                <a:cs typeface="Arial" panose="020B0604020202020204" pitchFamily="34" charset="0"/>
              </a:rPr>
              <a:t>- первый взнос (аванс) по договорам лизинга оборудования;</a:t>
            </a:r>
          </a:p>
          <a:p>
            <a:r>
              <a:rPr lang="ru-RU" b="1" dirty="0" smtClean="0">
                <a:latin typeface="Arial" panose="020B0604020202020204" pitchFamily="34" charset="0"/>
                <a:cs typeface="Arial" panose="020B0604020202020204" pitchFamily="34" charset="0"/>
              </a:rPr>
              <a:t>- приобретение оборудования в целях создания, и (или) развития либо модернизации производства товаров;</a:t>
            </a:r>
          </a:p>
          <a:p>
            <a:r>
              <a:rPr lang="ru-RU" b="1" dirty="0" smtClean="0">
                <a:latin typeface="Arial" panose="020B0604020202020204" pitchFamily="34" charset="0"/>
                <a:cs typeface="Arial" panose="020B0604020202020204" pitchFamily="34" charset="0"/>
              </a:rPr>
              <a:t>- проценты по кредиту. </a:t>
            </a:r>
            <a:endParaRPr lang="ru-RU" dirty="0" smtClean="0"/>
          </a:p>
        </p:txBody>
      </p:sp>
      <p:sp>
        <p:nvSpPr>
          <p:cNvPr id="9" name="Прямоугольник 18"/>
          <p:cNvSpPr>
            <a:spLocks noChangeArrowheads="1"/>
          </p:cNvSpPr>
          <p:nvPr/>
        </p:nvSpPr>
        <p:spPr bwMode="auto">
          <a:xfrm>
            <a:off x="180974" y="2447925"/>
            <a:ext cx="9372476" cy="1111420"/>
          </a:xfrm>
          <a:prstGeom prst="roundRect">
            <a:avLst>
              <a:gd name="adj" fmla="val 7757"/>
            </a:avLst>
          </a:prstGeom>
          <a:solidFill>
            <a:schemeClr val="accent5">
              <a:lumMod val="20000"/>
              <a:lumOff val="80000"/>
            </a:schemeClr>
          </a:solidFill>
          <a:ln>
            <a:noFill/>
            <a:headEnd/>
            <a:tailEnd/>
          </a:ln>
        </p:spPr>
        <p:style>
          <a:lnRef idx="2">
            <a:schemeClr val="accent1"/>
          </a:lnRef>
          <a:fillRef idx="1">
            <a:schemeClr val="lt1"/>
          </a:fillRef>
          <a:effectRef idx="0">
            <a:schemeClr val="accent1"/>
          </a:effectRef>
          <a:fontRef idx="minor">
            <a:schemeClr val="dk1"/>
          </a:fontRef>
        </p:style>
        <p:txBody>
          <a:bodyPr lIns="35992" tIns="36723" rIns="36723" bIns="36723" anchor="ctr"/>
          <a:lstStyle/>
          <a:p>
            <a:pPr algn="ctr" fontAlgn="auto">
              <a:spcBef>
                <a:spcPts val="0"/>
              </a:spcBef>
              <a:spcAft>
                <a:spcPts val="0"/>
              </a:spcAft>
              <a:defRPr/>
            </a:pPr>
            <a:r>
              <a:rPr lang="ru-RU" sz="1500" b="1" u="sng" dirty="0" smtClean="0">
                <a:latin typeface="Arial" panose="020B0604020202020204" pitchFamily="34" charset="0"/>
                <a:cs typeface="Arial" panose="020B0604020202020204" pitchFamily="34" charset="0"/>
              </a:rPr>
              <a:t>УСЛОВИЯ ПРЕДОСТАВЛЕНИЯ СУБСИДИИ:</a:t>
            </a:r>
          </a:p>
          <a:p>
            <a:pPr algn="ctr" fontAlgn="auto">
              <a:spcBef>
                <a:spcPts val="0"/>
              </a:spcBef>
              <a:spcAft>
                <a:spcPts val="0"/>
              </a:spcAft>
              <a:defRPr/>
            </a:pPr>
            <a:endParaRPr lang="ru-RU" sz="1000" b="1" u="sng" dirty="0" smtClean="0">
              <a:latin typeface="Arial" panose="020B0604020202020204" pitchFamily="34" charset="0"/>
              <a:cs typeface="Arial" panose="020B0604020202020204" pitchFamily="34" charset="0"/>
            </a:endParaRPr>
          </a:p>
          <a:p>
            <a:pPr marL="171450" indent="-171450" fontAlgn="auto">
              <a:spcBef>
                <a:spcPts val="0"/>
              </a:spcBef>
              <a:spcAft>
                <a:spcPts val="0"/>
              </a:spcAft>
              <a:defRPr/>
            </a:pPr>
            <a:r>
              <a:rPr lang="ru-RU" b="1" dirty="0" smtClean="0">
                <a:latin typeface="Arial" panose="020B0604020202020204" pitchFamily="34" charset="0"/>
                <a:cs typeface="Arial" panose="020B0604020202020204" pitchFamily="34" charset="0"/>
              </a:rPr>
              <a:t>- размер субсидии не более </a:t>
            </a:r>
            <a:r>
              <a:rPr lang="ru-RU" b="1" dirty="0" smtClean="0">
                <a:solidFill>
                  <a:srgbClr val="00B050"/>
                </a:solidFill>
                <a:latin typeface="Arial" panose="020B0604020202020204" pitchFamily="34" charset="0"/>
                <a:cs typeface="Arial" panose="020B0604020202020204" pitchFamily="34" charset="0"/>
              </a:rPr>
              <a:t>1,0 млн. рублей </a:t>
            </a:r>
            <a:r>
              <a:rPr lang="ru-RU" b="1" dirty="0" smtClean="0">
                <a:latin typeface="Arial" panose="020B0604020202020204" pitchFamily="34" charset="0"/>
                <a:cs typeface="Arial" panose="020B0604020202020204" pitchFamily="34" charset="0"/>
              </a:rPr>
              <a:t>на одного получателя поддержки;</a:t>
            </a:r>
          </a:p>
          <a:p>
            <a:pPr marL="171450" indent="-171450">
              <a:spcBef>
                <a:spcPts val="0"/>
              </a:spcBef>
              <a:spcAft>
                <a:spcPts val="0"/>
              </a:spcAft>
              <a:defRPr/>
            </a:pPr>
            <a:r>
              <a:rPr lang="ru-RU" b="1" dirty="0" smtClean="0">
                <a:latin typeface="Arial" panose="020B0604020202020204" pitchFamily="34" charset="0"/>
                <a:cs typeface="Arial" panose="020B0604020202020204" pitchFamily="34" charset="0"/>
              </a:rPr>
              <a:t>- размер </a:t>
            </a:r>
            <a:r>
              <a:rPr lang="ru-RU" b="1" dirty="0">
                <a:latin typeface="Arial" panose="020B0604020202020204" pitchFamily="34" charset="0"/>
                <a:cs typeface="Arial" panose="020B0604020202020204" pitchFamily="34" charset="0"/>
              </a:rPr>
              <a:t>субсидии не более 70 % от </a:t>
            </a:r>
            <a:r>
              <a:rPr lang="ru-RU" b="1" dirty="0" smtClean="0">
                <a:latin typeface="Arial" panose="020B0604020202020204" pitchFamily="34" charset="0"/>
                <a:cs typeface="Arial" panose="020B0604020202020204" pitchFamily="34" charset="0"/>
              </a:rPr>
              <a:t>фактически произведенных затрат.</a:t>
            </a:r>
            <a:endParaRPr lang="ru-RU" b="1" i="1" dirty="0" smtClean="0">
              <a:latin typeface="Arial" panose="020B0604020202020204" pitchFamily="34" charset="0"/>
              <a:cs typeface="Arial" panose="020B0604020202020204" pitchFamily="34" charset="0"/>
            </a:endParaRPr>
          </a:p>
        </p:txBody>
      </p:sp>
      <p:grpSp>
        <p:nvGrpSpPr>
          <p:cNvPr id="10" name="Группа 9"/>
          <p:cNvGrpSpPr/>
          <p:nvPr/>
        </p:nvGrpSpPr>
        <p:grpSpPr>
          <a:xfrm>
            <a:off x="7391400" y="762000"/>
            <a:ext cx="2171699" cy="1436088"/>
            <a:chOff x="7877175" y="1133474"/>
            <a:chExt cx="1838325" cy="1257301"/>
          </a:xfrm>
        </p:grpSpPr>
        <p:pic>
          <p:nvPicPr>
            <p:cNvPr id="11" name="Picture 2" descr="C:\Users\PetrovaVYu\Downloads\Народные промыслы_1.JPG"/>
            <p:cNvPicPr>
              <a:picLocks noChangeAspect="1" noChangeArrowheads="1"/>
            </p:cNvPicPr>
            <p:nvPr/>
          </p:nvPicPr>
          <p:blipFill>
            <a:blip r:embed="rId2" cstate="print"/>
            <a:srcRect/>
            <a:stretch>
              <a:fillRect/>
            </a:stretch>
          </p:blipFill>
          <p:spPr bwMode="auto">
            <a:xfrm>
              <a:off x="7877175" y="1149122"/>
              <a:ext cx="1838325" cy="1232128"/>
            </a:xfrm>
            <a:prstGeom prst="rect">
              <a:avLst/>
            </a:prstGeom>
            <a:noFill/>
          </p:spPr>
        </p:pic>
        <p:sp>
          <p:nvSpPr>
            <p:cNvPr id="12" name="Прямоугольник 11"/>
            <p:cNvSpPr/>
            <p:nvPr/>
          </p:nvSpPr>
          <p:spPr bwMode="auto">
            <a:xfrm>
              <a:off x="7896226" y="1133474"/>
              <a:ext cx="1811105" cy="1257301"/>
            </a:xfrm>
            <a:prstGeom prst="rect">
              <a:avLst/>
            </a:prstGeom>
            <a:noFill/>
            <a:ln>
              <a:solidFill>
                <a:schemeClr val="accent5">
                  <a:lumMod val="60000"/>
                  <a:lumOff val="4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0" i="1" u="none" strike="noStrike" cap="none" normalizeH="0" baseline="0" dirty="0" smtClean="0">
                <a:ln>
                  <a:noFill/>
                </a:ln>
                <a:solidFill>
                  <a:schemeClr val="tx1"/>
                </a:solidFill>
                <a:effectLst/>
                <a:latin typeface="Arial" charset="0"/>
              </a:endParaRPr>
            </a:p>
          </p:txBody>
        </p:sp>
      </p:grpSp>
      <p:sp>
        <p:nvSpPr>
          <p:cNvPr id="13" name="Rectangle 80"/>
          <p:cNvSpPr>
            <a:spLocks noChangeArrowheads="1"/>
          </p:cNvSpPr>
          <p:nvPr/>
        </p:nvSpPr>
        <p:spPr bwMode="auto">
          <a:xfrm flipH="1">
            <a:off x="152400" y="1171574"/>
            <a:ext cx="7117894" cy="1148149"/>
          </a:xfrm>
          <a:prstGeom prst="rect">
            <a:avLst/>
          </a:prstGeom>
          <a:solidFill>
            <a:sysClr val="window" lastClr="FFFFFF">
              <a:lumMod val="95000"/>
            </a:sysClr>
          </a:solidFill>
          <a:ln w="12700">
            <a:noFill/>
            <a:round/>
            <a:headEnd/>
            <a:tailEnd/>
          </a:ln>
          <a:effectLst>
            <a:outerShdw sx="1000" sy="1000" algn="tl" rotWithShape="0">
              <a:srgbClr val="000000"/>
            </a:outerShdw>
          </a:effectLst>
        </p:spPr>
        <p:txBody>
          <a:bodyPr lIns="36000" tIns="0" rIns="3600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a:defRPr/>
            </a:pPr>
            <a:r>
              <a:rPr lang="ru-RU" sz="1800" b="1" dirty="0" smtClean="0">
                <a:solidFill>
                  <a:prstClr val="black"/>
                </a:solidFill>
                <a:latin typeface="Arial" panose="020B0604020202020204" pitchFamily="34" charset="0"/>
                <a:cs typeface="Arial" panose="020B0604020202020204" pitchFamily="34" charset="0"/>
              </a:rPr>
              <a:t>Объем финансирования – 10 000,0 </a:t>
            </a:r>
            <a:r>
              <a:rPr lang="ru-RU" sz="1800" b="1" dirty="0">
                <a:solidFill>
                  <a:prstClr val="black"/>
                </a:solidFill>
                <a:latin typeface="Arial" panose="020B0604020202020204" pitchFamily="34" charset="0"/>
                <a:cs typeface="Arial" panose="020B0604020202020204" pitchFamily="34" charset="0"/>
              </a:rPr>
              <a:t>тыс. руб</a:t>
            </a:r>
            <a:r>
              <a:rPr lang="ru-RU" sz="1800" b="1" dirty="0" smtClean="0">
                <a:solidFill>
                  <a:prstClr val="black"/>
                </a:solidFill>
                <a:latin typeface="Arial" panose="020B0604020202020204" pitchFamily="34" charset="0"/>
                <a:cs typeface="Arial" panose="020B0604020202020204" pitchFamily="34" charset="0"/>
              </a:rPr>
              <a:t>.:</a:t>
            </a:r>
          </a:p>
          <a:p>
            <a:pPr lvl="0" algn="ctr">
              <a:defRPr/>
            </a:pPr>
            <a:endParaRPr lang="ru-RU" sz="1800" b="1" dirty="0">
              <a:solidFill>
                <a:prstClr val="black"/>
              </a:solidFill>
              <a:latin typeface="Arial" panose="020B0604020202020204" pitchFamily="34" charset="0"/>
              <a:cs typeface="Arial" panose="020B0604020202020204" pitchFamily="34" charset="0"/>
            </a:endParaRPr>
          </a:p>
          <a:p>
            <a:pPr marL="171450" lvl="0" indent="-171450">
              <a:buFontTx/>
              <a:buChar char="-"/>
              <a:defRPr/>
            </a:pPr>
            <a:r>
              <a:rPr lang="ru-RU" sz="1800" b="1" i="1" dirty="0" smtClean="0">
                <a:solidFill>
                  <a:prstClr val="black"/>
                </a:solidFill>
                <a:latin typeface="Arial" panose="020B0604020202020204" pitchFamily="34" charset="0"/>
                <a:cs typeface="Arial" panose="020B0604020202020204" pitchFamily="34" charset="0"/>
              </a:rPr>
              <a:t>2 000,0 </a:t>
            </a:r>
            <a:r>
              <a:rPr lang="ru-RU" sz="1800" b="1" i="1" dirty="0">
                <a:solidFill>
                  <a:prstClr val="black"/>
                </a:solidFill>
                <a:latin typeface="Arial" panose="020B0604020202020204" pitchFamily="34" charset="0"/>
                <a:cs typeface="Arial" panose="020B0604020202020204" pitchFamily="34" charset="0"/>
              </a:rPr>
              <a:t>тыс. руб. </a:t>
            </a:r>
            <a:r>
              <a:rPr lang="ru-RU" sz="1800" b="1" dirty="0">
                <a:solidFill>
                  <a:prstClr val="black"/>
                </a:solidFill>
                <a:latin typeface="Arial" panose="020B0604020202020204" pitchFamily="34" charset="0"/>
                <a:cs typeface="Arial" panose="020B0604020202020204" pitchFamily="34" charset="0"/>
              </a:rPr>
              <a:t>средства бюджета Московской области</a:t>
            </a:r>
          </a:p>
          <a:p>
            <a:pPr lvl="0">
              <a:buFontTx/>
              <a:buChar char="-"/>
              <a:defRPr/>
            </a:pPr>
            <a:r>
              <a:rPr lang="ru-RU" sz="1800" b="1" i="1" dirty="0">
                <a:solidFill>
                  <a:prstClr val="black"/>
                </a:solidFill>
                <a:latin typeface="Arial" panose="020B0604020202020204" pitchFamily="34" charset="0"/>
                <a:cs typeface="Arial" panose="020B0604020202020204" pitchFamily="34" charset="0"/>
              </a:rPr>
              <a:t> </a:t>
            </a:r>
            <a:r>
              <a:rPr lang="ru-RU" sz="1800" b="1" i="1" dirty="0" smtClean="0">
                <a:solidFill>
                  <a:prstClr val="black"/>
                </a:solidFill>
                <a:latin typeface="Arial" panose="020B0604020202020204" pitchFamily="34" charset="0"/>
                <a:cs typeface="Arial" panose="020B0604020202020204" pitchFamily="34" charset="0"/>
              </a:rPr>
              <a:t>8 000,0 </a:t>
            </a:r>
            <a:r>
              <a:rPr lang="ru-RU" sz="1800" b="1" i="1" dirty="0">
                <a:solidFill>
                  <a:prstClr val="black"/>
                </a:solidFill>
                <a:latin typeface="Arial" panose="020B0604020202020204" pitchFamily="34" charset="0"/>
                <a:cs typeface="Arial" panose="020B0604020202020204" pitchFamily="34" charset="0"/>
              </a:rPr>
              <a:t>тыс. руб. </a:t>
            </a:r>
            <a:r>
              <a:rPr lang="ru-RU" sz="1800" b="1" dirty="0">
                <a:solidFill>
                  <a:prstClr val="black"/>
                </a:solidFill>
                <a:latin typeface="Arial" panose="020B0604020202020204" pitchFamily="34" charset="0"/>
                <a:cs typeface="Arial" panose="020B0604020202020204" pitchFamily="34" charset="0"/>
              </a:rPr>
              <a:t>средства федерального бюджета</a:t>
            </a:r>
          </a:p>
        </p:txBody>
      </p:sp>
      <p:sp>
        <p:nvSpPr>
          <p:cNvPr id="14" name="Прямоугольник 13"/>
          <p:cNvSpPr/>
          <p:nvPr/>
        </p:nvSpPr>
        <p:spPr>
          <a:xfrm>
            <a:off x="1666875" y="704413"/>
            <a:ext cx="5724523" cy="369332"/>
          </a:xfrm>
          <a:prstGeom prst="rect">
            <a:avLst/>
          </a:prstGeom>
        </p:spPr>
        <p:txBody>
          <a:bodyPr wrap="square">
            <a:spAutoFit/>
          </a:bodyPr>
          <a:lstStyle/>
          <a:p>
            <a:pPr algn="ctr"/>
            <a:r>
              <a:rPr lang="ru-RU" b="1" dirty="0" smtClean="0">
                <a:solidFill>
                  <a:srgbClr val="00B050"/>
                </a:solidFill>
              </a:rPr>
              <a:t>Начало приема заявок </a:t>
            </a:r>
            <a:r>
              <a:rPr lang="ru-RU" b="1" dirty="0">
                <a:solidFill>
                  <a:srgbClr val="00B050"/>
                </a:solidFill>
              </a:rPr>
              <a:t>с 18.08.2016 по 16.09.2016</a:t>
            </a:r>
          </a:p>
        </p:txBody>
      </p:sp>
    </p:spTree>
    <p:extLst>
      <p:ext uri="{BB962C8B-B14F-4D97-AF65-F5344CB8AC3E}">
        <p14:creationId xmlns:p14="http://schemas.microsoft.com/office/powerpoint/2010/main" val="27098913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a:xfrm>
            <a:off x="133350" y="131802"/>
            <a:ext cx="9286875" cy="553998"/>
          </a:xfrm>
        </p:spPr>
        <p:txBody>
          <a:bodyPr/>
          <a:lstStyle/>
          <a:p>
            <a:pPr algn="ctr"/>
            <a:r>
              <a:rPr lang="ru-RU" sz="1800" dirty="0" smtClean="0"/>
              <a:t>КОМПЕНСАЦИЯ НА ТЕХНОЛОГИЧЕСКОЕ ПРИСОЕДИНЕНИЕ </a:t>
            </a:r>
            <a:br>
              <a:rPr lang="ru-RU" sz="1800" dirty="0" smtClean="0"/>
            </a:br>
            <a:r>
              <a:rPr lang="ru-RU" sz="1800" dirty="0" smtClean="0"/>
              <a:t>К ЭЛЕКТРИЧЕСКИМ СЕТЯМ И (ИЛИ) К СЕТЯМ ГАЗОРАСПРЕДЕЛЕНИЯ</a:t>
            </a:r>
            <a:endParaRPr lang="en-US" sz="1700" dirty="0" smtClean="0"/>
          </a:p>
        </p:txBody>
      </p:sp>
      <p:sp>
        <p:nvSpPr>
          <p:cNvPr id="8194" name="Slide Number Placeholder 2"/>
          <p:cNvSpPr>
            <a:spLocks noGrp="1"/>
          </p:cNvSpPr>
          <p:nvPr>
            <p:ph type="sldNum" sz="quarter" idx="10"/>
          </p:nvPr>
        </p:nvSpPr>
        <p:spPr>
          <a:noFill/>
        </p:spPr>
        <p:txBody>
          <a:bodyPr/>
          <a:lstStyle/>
          <a:p>
            <a:pPr defTabSz="912813" fontAlgn="base">
              <a:spcBef>
                <a:spcPct val="0"/>
              </a:spcBef>
              <a:spcAft>
                <a:spcPct val="0"/>
              </a:spcAft>
            </a:pPr>
            <a:fld id="{D0902775-E42A-4647-A44D-EF62F48B14A7}" type="slidenum">
              <a:rPr lang="en-US" altLang="ru-RU" smtClean="0"/>
              <a:pPr defTabSz="912813" fontAlgn="base">
                <a:spcBef>
                  <a:spcPct val="0"/>
                </a:spcBef>
                <a:spcAft>
                  <a:spcPct val="0"/>
                </a:spcAft>
              </a:pPr>
              <a:t>20</a:t>
            </a:fld>
            <a:endParaRPr lang="en-US" altLang="ru-RU" dirty="0" smtClean="0"/>
          </a:p>
        </p:txBody>
      </p:sp>
      <p:sp>
        <p:nvSpPr>
          <p:cNvPr id="8197" name="Text Box 20"/>
          <p:cNvSpPr txBox="1">
            <a:spLocks noChangeArrowheads="1"/>
          </p:cNvSpPr>
          <p:nvPr/>
        </p:nvSpPr>
        <p:spPr bwMode="auto">
          <a:xfrm>
            <a:off x="711200" y="1933575"/>
            <a:ext cx="2955925" cy="276999"/>
          </a:xfrm>
          <a:prstGeom prst="rect">
            <a:avLst/>
          </a:prstGeom>
          <a:noFill/>
          <a:ln w="9525">
            <a:noFill/>
            <a:miter lim="800000"/>
            <a:headEnd/>
            <a:tailEnd/>
          </a:ln>
        </p:spPr>
        <p:txBody>
          <a:bodyPr wrap="square" lIns="0" tIns="0" rIns="0" bIns="0">
            <a:spAutoFit/>
          </a:bodyPr>
          <a:lstStyle/>
          <a:p>
            <a:pPr marL="174625" indent="-174625" defTabSz="977900">
              <a:buFont typeface="Arial" charset="0"/>
              <a:buChar char="•"/>
            </a:pPr>
            <a:endParaRPr kumimoji="1" lang="ru-RU" dirty="0">
              <a:solidFill>
                <a:schemeClr val="tx2"/>
              </a:solidFill>
              <a:ea typeface="ＭＳ Ｐゴシック"/>
              <a:cs typeface="ＭＳ Ｐゴシック"/>
            </a:endParaRPr>
          </a:p>
        </p:txBody>
      </p:sp>
      <p:sp>
        <p:nvSpPr>
          <p:cNvPr id="8220" name="Text Box 20"/>
          <p:cNvSpPr txBox="1">
            <a:spLocks noChangeArrowheads="1"/>
          </p:cNvSpPr>
          <p:nvPr/>
        </p:nvSpPr>
        <p:spPr bwMode="auto">
          <a:xfrm>
            <a:off x="711200" y="3860800"/>
            <a:ext cx="2965450" cy="277813"/>
          </a:xfrm>
          <a:prstGeom prst="rect">
            <a:avLst/>
          </a:prstGeom>
          <a:noFill/>
          <a:ln w="9525">
            <a:noFill/>
            <a:miter lim="800000"/>
            <a:headEnd/>
            <a:tailEnd/>
          </a:ln>
        </p:spPr>
        <p:txBody>
          <a:bodyPr lIns="0" tIns="0" rIns="0" bIns="0">
            <a:spAutoFit/>
          </a:bodyPr>
          <a:lstStyle/>
          <a:p>
            <a:pPr marL="174625" indent="-174625" defTabSz="977900">
              <a:buFont typeface="Arial" charset="0"/>
              <a:buChar char="•"/>
            </a:pPr>
            <a:endParaRPr kumimoji="1" lang="ru-RU" dirty="0">
              <a:solidFill>
                <a:schemeClr val="tx2"/>
              </a:solidFill>
              <a:ea typeface="ＭＳ Ｐゴシック"/>
              <a:cs typeface="ＭＳ Ｐゴシック"/>
            </a:endParaRPr>
          </a:p>
        </p:txBody>
      </p:sp>
      <p:sp>
        <p:nvSpPr>
          <p:cNvPr id="39" name="Прямоугольник 18"/>
          <p:cNvSpPr>
            <a:spLocks noChangeArrowheads="1"/>
          </p:cNvSpPr>
          <p:nvPr/>
        </p:nvSpPr>
        <p:spPr bwMode="auto">
          <a:xfrm>
            <a:off x="4976216" y="2285999"/>
            <a:ext cx="4724400" cy="2286001"/>
          </a:xfrm>
          <a:prstGeom prst="roundRect">
            <a:avLst>
              <a:gd name="adj" fmla="val 7757"/>
            </a:avLst>
          </a:prstGeom>
          <a:solidFill>
            <a:schemeClr val="accent5">
              <a:lumMod val="20000"/>
              <a:lumOff val="80000"/>
            </a:schemeClr>
          </a:solidFill>
          <a:ln>
            <a:noFill/>
            <a:headEnd/>
            <a:tailEnd/>
          </a:ln>
        </p:spPr>
        <p:style>
          <a:lnRef idx="2">
            <a:schemeClr val="accent1"/>
          </a:lnRef>
          <a:fillRef idx="1">
            <a:schemeClr val="lt1"/>
          </a:fillRef>
          <a:effectRef idx="0">
            <a:schemeClr val="accent1"/>
          </a:effectRef>
          <a:fontRef idx="minor">
            <a:schemeClr val="dk1"/>
          </a:fontRef>
        </p:style>
        <p:txBody>
          <a:bodyPr lIns="35992" tIns="36723" rIns="36723" bIns="36723" anchor="ctr"/>
          <a:lstStyle/>
          <a:p>
            <a:pPr algn="ctr" fontAlgn="auto">
              <a:spcBef>
                <a:spcPts val="0"/>
              </a:spcBef>
              <a:spcAft>
                <a:spcPts val="0"/>
              </a:spcAft>
              <a:defRPr/>
            </a:pPr>
            <a:r>
              <a:rPr lang="ru-RU" sz="1500" b="1" u="sng" dirty="0" smtClean="0">
                <a:latin typeface="Arial" panose="020B0604020202020204" pitchFamily="34" charset="0"/>
                <a:cs typeface="Arial" panose="020B0604020202020204" pitchFamily="34" charset="0"/>
              </a:rPr>
              <a:t>УСЛОВИЯ ПРЕДОСТАВЛЕНИЯ СУБСИДИИ:</a:t>
            </a:r>
          </a:p>
          <a:p>
            <a:pPr fontAlgn="auto">
              <a:spcBef>
                <a:spcPts val="0"/>
              </a:spcBef>
              <a:spcAft>
                <a:spcPts val="0"/>
              </a:spcAft>
              <a:defRPr/>
            </a:pPr>
            <a:endParaRPr lang="ru-RU" sz="1200" b="1" u="sng" dirty="0" smtClean="0">
              <a:latin typeface="Arial" panose="020B0604020202020204" pitchFamily="34" charset="0"/>
              <a:cs typeface="Arial" panose="020B0604020202020204" pitchFamily="34" charset="0"/>
            </a:endParaRPr>
          </a:p>
          <a:p>
            <a:pPr fontAlgn="auto">
              <a:spcBef>
                <a:spcPts val="0"/>
              </a:spcBef>
              <a:spcAft>
                <a:spcPts val="0"/>
              </a:spcAft>
              <a:defRPr/>
            </a:pPr>
            <a:r>
              <a:rPr lang="ru-RU" b="1" dirty="0" smtClean="0">
                <a:latin typeface="Arial" panose="020B0604020202020204" pitchFamily="34" charset="0"/>
                <a:cs typeface="Arial" panose="020B0604020202020204" pitchFamily="34" charset="0"/>
              </a:rPr>
              <a:t>- размер субсидии не более </a:t>
            </a:r>
            <a:br>
              <a:rPr lang="ru-RU" b="1" dirty="0" smtClean="0">
                <a:latin typeface="Arial" panose="020B0604020202020204" pitchFamily="34" charset="0"/>
                <a:cs typeface="Arial" panose="020B0604020202020204" pitchFamily="34" charset="0"/>
              </a:rPr>
            </a:br>
            <a:r>
              <a:rPr lang="ru-RU" b="1" dirty="0" smtClean="0">
                <a:solidFill>
                  <a:srgbClr val="00B050"/>
                </a:solidFill>
                <a:latin typeface="Arial" panose="020B0604020202020204" pitchFamily="34" charset="0"/>
                <a:cs typeface="Arial" panose="020B0604020202020204" pitchFamily="34" charset="0"/>
              </a:rPr>
              <a:t>3 000,0  тыс. рублей </a:t>
            </a:r>
            <a:r>
              <a:rPr lang="ru-RU" b="1" dirty="0" smtClean="0">
                <a:latin typeface="Arial" panose="020B0604020202020204" pitchFamily="34" charset="0"/>
                <a:cs typeface="Arial" panose="020B0604020202020204" pitchFamily="34" charset="0"/>
              </a:rPr>
              <a:t>на одного получателя поддержки </a:t>
            </a:r>
          </a:p>
          <a:p>
            <a:pPr fontAlgn="auto">
              <a:spcBef>
                <a:spcPts val="0"/>
              </a:spcBef>
              <a:spcAft>
                <a:spcPts val="0"/>
              </a:spcAft>
              <a:defRPr/>
            </a:pPr>
            <a:r>
              <a:rPr lang="ru-RU" b="1" dirty="0" smtClean="0">
                <a:latin typeface="Arial" panose="020B0604020202020204" pitchFamily="34" charset="0"/>
                <a:cs typeface="Arial" panose="020B0604020202020204" pitchFamily="34" charset="0"/>
              </a:rPr>
              <a:t>- не более 50 % фактически     произведенных затрат.</a:t>
            </a:r>
          </a:p>
        </p:txBody>
      </p:sp>
      <p:sp>
        <p:nvSpPr>
          <p:cNvPr id="10" name="Прямоугольник 18"/>
          <p:cNvSpPr>
            <a:spLocks noChangeArrowheads="1"/>
          </p:cNvSpPr>
          <p:nvPr/>
        </p:nvSpPr>
        <p:spPr bwMode="auto">
          <a:xfrm>
            <a:off x="228600" y="1914525"/>
            <a:ext cx="4619626" cy="2667000"/>
          </a:xfrm>
          <a:prstGeom prst="roundRect">
            <a:avLst>
              <a:gd name="adj" fmla="val 7757"/>
            </a:avLst>
          </a:prstGeom>
          <a:solidFill>
            <a:schemeClr val="accent5">
              <a:lumMod val="20000"/>
              <a:lumOff val="80000"/>
            </a:schemeClr>
          </a:solidFill>
          <a:ln>
            <a:noFill/>
            <a:headEnd/>
            <a:tailEnd/>
          </a:ln>
        </p:spPr>
        <p:style>
          <a:lnRef idx="2">
            <a:schemeClr val="accent1"/>
          </a:lnRef>
          <a:fillRef idx="1">
            <a:schemeClr val="lt1"/>
          </a:fillRef>
          <a:effectRef idx="0">
            <a:schemeClr val="accent1"/>
          </a:effectRef>
          <a:fontRef idx="minor">
            <a:schemeClr val="dk1"/>
          </a:fontRef>
        </p:style>
        <p:txBody>
          <a:bodyPr lIns="35992" tIns="36723" rIns="36723" bIns="36723" anchor="ctr"/>
          <a:lstStyle/>
          <a:p>
            <a:pPr algn="ctr" fontAlgn="auto">
              <a:spcBef>
                <a:spcPts val="0"/>
              </a:spcBef>
              <a:spcAft>
                <a:spcPts val="0"/>
              </a:spcAft>
              <a:defRPr/>
            </a:pPr>
            <a:r>
              <a:rPr lang="ru-RU" sz="1500" b="1" u="sng" dirty="0" smtClean="0">
                <a:latin typeface="Arial" panose="020B0604020202020204" pitchFamily="34" charset="0"/>
                <a:cs typeface="Arial" panose="020B0604020202020204" pitchFamily="34" charset="0"/>
              </a:rPr>
              <a:t>НАПРАВЛЕНИЯ ФИНАНСИРОВАНИЯ:</a:t>
            </a:r>
          </a:p>
          <a:p>
            <a:pPr fontAlgn="auto">
              <a:spcBef>
                <a:spcPts val="0"/>
              </a:spcBef>
              <a:spcAft>
                <a:spcPts val="0"/>
              </a:spcAft>
              <a:defRPr/>
            </a:pPr>
            <a:endParaRPr lang="ru-RU" sz="1000" b="1" u="sng" dirty="0" smtClean="0">
              <a:latin typeface="Arial" panose="020B0604020202020204" pitchFamily="34" charset="0"/>
              <a:cs typeface="Arial" panose="020B0604020202020204" pitchFamily="34" charset="0"/>
            </a:endParaRPr>
          </a:p>
          <a:p>
            <a:r>
              <a:rPr lang="ru-RU" b="1" dirty="0" smtClean="0"/>
              <a:t>- договор - не ранее 01.01.2013</a:t>
            </a:r>
          </a:p>
          <a:p>
            <a:r>
              <a:rPr lang="ru-RU" b="1" dirty="0" smtClean="0"/>
              <a:t>- подключение к электрическим сетям с максимальной мощностью более 150 кВт;</a:t>
            </a:r>
          </a:p>
          <a:p>
            <a:r>
              <a:rPr lang="ru-RU" b="1" dirty="0" smtClean="0"/>
              <a:t>- подключения к газораспределительным сетям с максимальной расходом газа</a:t>
            </a:r>
          </a:p>
          <a:p>
            <a:r>
              <a:rPr lang="ru-RU" b="1" dirty="0" smtClean="0"/>
              <a:t>от 15 </a:t>
            </a:r>
            <a:r>
              <a:rPr lang="ru-RU" b="1" dirty="0" err="1" smtClean="0"/>
              <a:t>куб.м</a:t>
            </a:r>
            <a:r>
              <a:rPr lang="ru-RU" b="1" dirty="0" smtClean="0"/>
              <a:t>/ч.</a:t>
            </a:r>
            <a:endParaRPr lang="ru-RU" b="1" u="sng" dirty="0" smtClean="0">
              <a:latin typeface="Arial" panose="020B0604020202020204" pitchFamily="34" charset="0"/>
              <a:cs typeface="Arial" panose="020B0604020202020204" pitchFamily="34" charset="0"/>
            </a:endParaRPr>
          </a:p>
        </p:txBody>
      </p:sp>
      <p:grpSp>
        <p:nvGrpSpPr>
          <p:cNvPr id="11" name="Группа 10"/>
          <p:cNvGrpSpPr/>
          <p:nvPr/>
        </p:nvGrpSpPr>
        <p:grpSpPr>
          <a:xfrm>
            <a:off x="7315198" y="695728"/>
            <a:ext cx="2228850" cy="1290621"/>
            <a:chOff x="7400925" y="1009649"/>
            <a:chExt cx="1828800" cy="1247776"/>
          </a:xfrm>
        </p:grpSpPr>
        <p:pic>
          <p:nvPicPr>
            <p:cNvPr id="12" name="Picture 1" descr="C:\Users\PetrovaVYu\Downloads\Технологическое присоединение.jpg"/>
            <p:cNvPicPr>
              <a:picLocks noChangeAspect="1" noChangeArrowheads="1"/>
            </p:cNvPicPr>
            <p:nvPr/>
          </p:nvPicPr>
          <p:blipFill>
            <a:blip r:embed="rId2" cstate="print"/>
            <a:srcRect/>
            <a:stretch>
              <a:fillRect/>
            </a:stretch>
          </p:blipFill>
          <p:spPr bwMode="auto">
            <a:xfrm>
              <a:off x="7419975" y="1009649"/>
              <a:ext cx="1809750" cy="1247776"/>
            </a:xfrm>
            <a:prstGeom prst="rect">
              <a:avLst/>
            </a:prstGeom>
            <a:noFill/>
          </p:spPr>
        </p:pic>
        <p:sp>
          <p:nvSpPr>
            <p:cNvPr id="13" name="Прямоугольник 12"/>
            <p:cNvSpPr/>
            <p:nvPr/>
          </p:nvSpPr>
          <p:spPr bwMode="auto">
            <a:xfrm>
              <a:off x="7400925" y="1019174"/>
              <a:ext cx="1828799" cy="1238251"/>
            </a:xfrm>
            <a:prstGeom prst="rect">
              <a:avLst/>
            </a:prstGeom>
            <a:noFill/>
            <a:ln>
              <a:solidFill>
                <a:schemeClr val="accent5">
                  <a:lumMod val="60000"/>
                  <a:lumOff val="4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0" i="1" u="none" strike="noStrike" cap="none" normalizeH="0" baseline="0" dirty="0" smtClean="0">
                <a:ln>
                  <a:noFill/>
                </a:ln>
                <a:solidFill>
                  <a:schemeClr val="tx1"/>
                </a:solidFill>
                <a:effectLst/>
                <a:latin typeface="Arial" charset="0"/>
              </a:endParaRPr>
            </a:p>
          </p:txBody>
        </p:sp>
      </p:grpSp>
      <p:sp>
        <p:nvSpPr>
          <p:cNvPr id="14" name="Rectangle 80"/>
          <p:cNvSpPr>
            <a:spLocks noChangeArrowheads="1"/>
          </p:cNvSpPr>
          <p:nvPr/>
        </p:nvSpPr>
        <p:spPr bwMode="auto">
          <a:xfrm flipH="1">
            <a:off x="152400" y="1047750"/>
            <a:ext cx="7117894" cy="821724"/>
          </a:xfrm>
          <a:prstGeom prst="rect">
            <a:avLst/>
          </a:prstGeom>
          <a:solidFill>
            <a:sysClr val="window" lastClr="FFFFFF">
              <a:lumMod val="95000"/>
            </a:sysClr>
          </a:solidFill>
          <a:ln w="12700">
            <a:noFill/>
            <a:round/>
            <a:headEnd/>
            <a:tailEnd/>
          </a:ln>
          <a:effectLst>
            <a:outerShdw sx="1000" sy="1000" algn="tl" rotWithShape="0">
              <a:srgbClr val="000000"/>
            </a:outerShdw>
          </a:effectLst>
        </p:spPr>
        <p:txBody>
          <a:bodyPr lIns="36000" tIns="0" rIns="3600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a:defRPr/>
            </a:pPr>
            <a:r>
              <a:rPr lang="ru-RU" sz="1800" b="1" dirty="0" smtClean="0">
                <a:solidFill>
                  <a:prstClr val="black"/>
                </a:solidFill>
                <a:latin typeface="Arial" panose="020B0604020202020204" pitchFamily="34" charset="0"/>
                <a:cs typeface="Arial" panose="020B0604020202020204" pitchFamily="34" charset="0"/>
              </a:rPr>
              <a:t>Объем финансирования – 25 000,0 </a:t>
            </a:r>
            <a:r>
              <a:rPr lang="ru-RU" sz="1800" b="1" dirty="0">
                <a:solidFill>
                  <a:prstClr val="black"/>
                </a:solidFill>
                <a:latin typeface="Arial" panose="020B0604020202020204" pitchFamily="34" charset="0"/>
                <a:cs typeface="Arial" panose="020B0604020202020204" pitchFamily="34" charset="0"/>
              </a:rPr>
              <a:t>тыс. руб</a:t>
            </a:r>
            <a:r>
              <a:rPr lang="ru-RU" sz="1800" b="1" dirty="0" smtClean="0">
                <a:solidFill>
                  <a:prstClr val="black"/>
                </a:solidFill>
                <a:latin typeface="Arial" panose="020B0604020202020204" pitchFamily="34" charset="0"/>
                <a:cs typeface="Arial" panose="020B0604020202020204" pitchFamily="34" charset="0"/>
              </a:rPr>
              <a:t>.</a:t>
            </a:r>
          </a:p>
        </p:txBody>
      </p:sp>
      <p:sp>
        <p:nvSpPr>
          <p:cNvPr id="15" name="Прямоугольник 18"/>
          <p:cNvSpPr>
            <a:spLocks noChangeArrowheads="1"/>
          </p:cNvSpPr>
          <p:nvPr/>
        </p:nvSpPr>
        <p:spPr bwMode="auto">
          <a:xfrm>
            <a:off x="457200" y="4648200"/>
            <a:ext cx="9296400" cy="1981200"/>
          </a:xfrm>
          <a:prstGeom prst="roundRect">
            <a:avLst>
              <a:gd name="adj" fmla="val 7757"/>
            </a:avLst>
          </a:prstGeom>
          <a:solidFill>
            <a:schemeClr val="accent5">
              <a:lumMod val="20000"/>
              <a:lumOff val="80000"/>
            </a:schemeClr>
          </a:solidFill>
          <a:ln>
            <a:noFill/>
            <a:headEnd/>
            <a:tailEnd/>
          </a:ln>
        </p:spPr>
        <p:style>
          <a:lnRef idx="2">
            <a:schemeClr val="accent1"/>
          </a:lnRef>
          <a:fillRef idx="1">
            <a:schemeClr val="lt1"/>
          </a:fillRef>
          <a:effectRef idx="0">
            <a:schemeClr val="accent1"/>
          </a:effectRef>
          <a:fontRef idx="minor">
            <a:schemeClr val="dk1"/>
          </a:fontRef>
        </p:style>
        <p:txBody>
          <a:bodyPr lIns="35992" tIns="36723" rIns="36723" bIns="36723" anchor="ctr"/>
          <a:lstStyle/>
          <a:p>
            <a:pPr algn="ctr"/>
            <a:r>
              <a:rPr lang="ru-RU" sz="1500" b="1" u="sng" dirty="0" smtClean="0">
                <a:latin typeface="Arial" panose="020B0604020202020204" pitchFamily="34" charset="0"/>
                <a:cs typeface="Arial" panose="020B0604020202020204" pitchFamily="34" charset="0"/>
              </a:rPr>
              <a:t>ЗАТРАТЫ:</a:t>
            </a:r>
            <a:endParaRPr lang="ru-RU" sz="1500" b="1" u="sng" dirty="0">
              <a:latin typeface="Arial" panose="020B0604020202020204" pitchFamily="34" charset="0"/>
              <a:cs typeface="Arial" panose="020B0604020202020204" pitchFamily="34" charset="0"/>
            </a:endParaRPr>
          </a:p>
          <a:p>
            <a:pPr algn="ctr" fontAlgn="auto">
              <a:spcBef>
                <a:spcPts val="0"/>
              </a:spcBef>
              <a:spcAft>
                <a:spcPts val="0"/>
              </a:spcAft>
              <a:defRPr/>
            </a:pPr>
            <a:endParaRPr lang="ru-RU" sz="300" b="1" u="sng" dirty="0" smtClean="0">
              <a:latin typeface="Arial" panose="020B0604020202020204" pitchFamily="34" charset="0"/>
              <a:cs typeface="Arial" panose="020B0604020202020204" pitchFamily="34" charset="0"/>
            </a:endParaRPr>
          </a:p>
          <a:p>
            <a:pPr marL="285750" indent="-285750">
              <a:buFontTx/>
              <a:buChar char="-"/>
            </a:pPr>
            <a:r>
              <a:rPr lang="ru-RU" b="1" dirty="0" smtClean="0">
                <a:latin typeface="Arial" panose="020B0604020202020204" pitchFamily="34" charset="0"/>
                <a:cs typeface="Arial" panose="020B0604020202020204" pitchFamily="34" charset="0"/>
              </a:rPr>
              <a:t>по договорам на технологическое присоединение; </a:t>
            </a:r>
          </a:p>
          <a:p>
            <a:pPr marL="285750" indent="-285750">
              <a:buFontTx/>
              <a:buChar char="-"/>
            </a:pPr>
            <a:r>
              <a:rPr lang="ru-RU" b="1" dirty="0" smtClean="0">
                <a:latin typeface="Arial" panose="020B0604020202020204" pitchFamily="34" charset="0"/>
                <a:cs typeface="Arial" panose="020B0604020202020204" pitchFamily="34" charset="0"/>
              </a:rPr>
              <a:t>по договорам, заключенным в соответствии с требованиями технических условий к договорам на технологическое присоединение; </a:t>
            </a:r>
          </a:p>
          <a:p>
            <a:pPr marL="285750" indent="-285750">
              <a:buFontTx/>
              <a:buChar char="-"/>
            </a:pPr>
            <a:r>
              <a:rPr lang="ru-RU" b="1" dirty="0" smtClean="0">
                <a:latin typeface="Arial" panose="020B0604020202020204" pitchFamily="34" charset="0"/>
                <a:cs typeface="Arial" panose="020B0604020202020204" pitchFamily="34" charset="0"/>
              </a:rPr>
              <a:t>по договорам о перераспределении мощностей;  </a:t>
            </a:r>
          </a:p>
          <a:p>
            <a:pPr marL="285750" indent="-285750">
              <a:buFontTx/>
              <a:buChar char="-"/>
            </a:pPr>
            <a:r>
              <a:rPr lang="ru-RU" b="1" dirty="0" smtClean="0">
                <a:latin typeface="Arial" panose="020B0604020202020204" pitchFamily="34" charset="0"/>
                <a:cs typeface="Arial" panose="020B0604020202020204" pitchFamily="34" charset="0"/>
              </a:rPr>
              <a:t>по </a:t>
            </a:r>
            <a:r>
              <a:rPr lang="ru-RU" b="1" dirty="0">
                <a:latin typeface="Arial" panose="020B0604020202020204" pitchFamily="34" charset="0"/>
                <a:cs typeface="Arial" panose="020B0604020202020204" pitchFamily="34" charset="0"/>
              </a:rPr>
              <a:t>договорам на приобретение оборудования, необходимого для </a:t>
            </a:r>
            <a:r>
              <a:rPr lang="ru-RU" b="1" dirty="0" smtClean="0">
                <a:solidFill>
                  <a:prstClr val="black"/>
                </a:solidFill>
                <a:latin typeface="Arial" panose="020B0604020202020204" pitchFamily="34" charset="0"/>
                <a:cs typeface="Arial" panose="020B0604020202020204" pitchFamily="34" charset="0"/>
              </a:rPr>
              <a:t>технологического присоединения.</a:t>
            </a:r>
            <a:endParaRPr lang="ru-RU" b="1" dirty="0">
              <a:latin typeface="Arial" panose="020B0604020202020204" pitchFamily="34" charset="0"/>
              <a:cs typeface="Arial" panose="020B0604020202020204" pitchFamily="34" charset="0"/>
            </a:endParaRPr>
          </a:p>
        </p:txBody>
      </p:sp>
      <p:sp>
        <p:nvSpPr>
          <p:cNvPr id="16" name="Прямоугольник 15"/>
          <p:cNvSpPr/>
          <p:nvPr/>
        </p:nvSpPr>
        <p:spPr>
          <a:xfrm>
            <a:off x="1666875" y="637738"/>
            <a:ext cx="5724523" cy="369332"/>
          </a:xfrm>
          <a:prstGeom prst="rect">
            <a:avLst/>
          </a:prstGeom>
        </p:spPr>
        <p:txBody>
          <a:bodyPr wrap="square">
            <a:spAutoFit/>
          </a:bodyPr>
          <a:lstStyle/>
          <a:p>
            <a:pPr algn="ctr"/>
            <a:r>
              <a:rPr lang="ru-RU" b="1" dirty="0" smtClean="0">
                <a:solidFill>
                  <a:srgbClr val="00B050"/>
                </a:solidFill>
              </a:rPr>
              <a:t>Начало приема заявок </a:t>
            </a:r>
            <a:r>
              <a:rPr lang="ru-RU" b="1" dirty="0">
                <a:solidFill>
                  <a:srgbClr val="00B050"/>
                </a:solidFill>
              </a:rPr>
              <a:t>с 07.07.2016 по 05.08.2016</a:t>
            </a:r>
          </a:p>
        </p:txBody>
      </p:sp>
    </p:spTree>
    <p:extLst>
      <p:ext uri="{BB962C8B-B14F-4D97-AF65-F5344CB8AC3E}">
        <p14:creationId xmlns:p14="http://schemas.microsoft.com/office/powerpoint/2010/main" val="16388360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0526" y="188640"/>
            <a:ext cx="8792663" cy="764704"/>
          </a:xfrm>
        </p:spPr>
        <p:txBody>
          <a:bodyPr>
            <a:noAutofit/>
          </a:bodyPr>
          <a:lstStyle/>
          <a:p>
            <a:r>
              <a:rPr lang="ru-RU" sz="2400" b="1" dirty="0" smtClean="0">
                <a:solidFill>
                  <a:schemeClr val="accent1">
                    <a:lumMod val="75000"/>
                  </a:schemeClr>
                </a:solidFill>
                <a:latin typeface="Times New Roman" panose="02020603050405020304" pitchFamily="18" charset="0"/>
                <a:cs typeface="Times New Roman" panose="02020603050405020304" pitchFamily="18" charset="0"/>
              </a:rPr>
              <a:t>СОЗДАНИЕ СЕТИ КОВОРКИНГ-ЦЕНТРОВ НА ТЕРРИТОРИИ МОСКОВСКОЙ ОБЛАСТИ</a:t>
            </a:r>
            <a:endParaRPr lang="ru-RU" sz="2400" b="1" dirty="0">
              <a:solidFill>
                <a:schemeClr val="accent1">
                  <a:lumMod val="75000"/>
                </a:schemeClr>
              </a:solidFill>
              <a:latin typeface="Times New Roman" panose="02020603050405020304" pitchFamily="18" charset="0"/>
              <a:cs typeface="Times New Roman" panose="02020603050405020304" pitchFamily="18" charset="0"/>
            </a:endParaRPr>
          </a:p>
        </p:txBody>
      </p:sp>
      <p:graphicFrame>
        <p:nvGraphicFramePr>
          <p:cNvPr id="19" name="Таблица 18"/>
          <p:cNvGraphicFramePr>
            <a:graphicFrameLocks noGrp="1"/>
          </p:cNvGraphicFramePr>
          <p:nvPr>
            <p:extLst>
              <p:ext uri="{D42A27DB-BD31-4B8C-83A1-F6EECF244321}">
                <p14:modId xmlns:p14="http://schemas.microsoft.com/office/powerpoint/2010/main" val="995587671"/>
              </p:ext>
            </p:extLst>
          </p:nvPr>
        </p:nvGraphicFramePr>
        <p:xfrm>
          <a:off x="284897" y="2780928"/>
          <a:ext cx="4201378" cy="2494280"/>
        </p:xfrm>
        <a:graphic>
          <a:graphicData uri="http://schemas.openxmlformats.org/drawingml/2006/table">
            <a:tbl>
              <a:tblPr firstRow="1" bandRow="1">
                <a:tableStyleId>{5FD0F851-EC5A-4D38-B0AD-8093EC10F338}</a:tableStyleId>
              </a:tblPr>
              <a:tblGrid>
                <a:gridCol w="2344003"/>
                <a:gridCol w="1857375"/>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800" dirty="0" smtClean="0"/>
                        <a:t>Одобренные локации</a:t>
                      </a:r>
                      <a:endParaRPr lang="ru-RU" sz="1800" b="1" dirty="0" smtClean="0">
                        <a:solidFill>
                          <a:schemeClr val="bg1"/>
                        </a:solidFill>
                        <a:latin typeface="Times New Roman" panose="02020603050405020304" pitchFamily="18" charset="0"/>
                        <a:cs typeface="Times New Roman" panose="02020603050405020304" pitchFamily="18" charset="0"/>
                      </a:endParaRPr>
                    </a:p>
                  </a:txBody>
                  <a:tcPr marL="99060" marR="9906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800" dirty="0" smtClean="0"/>
                        <a:t>Открытие</a:t>
                      </a:r>
                      <a:endParaRPr lang="ru-RU" sz="1800" b="1" dirty="0" smtClean="0">
                        <a:solidFill>
                          <a:schemeClr val="bg1"/>
                        </a:solidFill>
                        <a:latin typeface="Times New Roman" panose="02020603050405020304" pitchFamily="18" charset="0"/>
                        <a:cs typeface="Times New Roman" panose="02020603050405020304" pitchFamily="18" charset="0"/>
                      </a:endParaRPr>
                    </a:p>
                  </a:txBody>
                  <a:tcPr marL="99060" marR="99060" anchor="ct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smtClean="0"/>
                        <a:t>Одинцовский </a:t>
                      </a:r>
                      <a:r>
                        <a:rPr lang="ru-RU" sz="1800" dirty="0" err="1" smtClean="0"/>
                        <a:t>м.р</a:t>
                      </a:r>
                      <a:r>
                        <a:rPr lang="ru-RU" sz="1800" dirty="0" smtClean="0"/>
                        <a:t>. </a:t>
                      </a:r>
                      <a:endParaRPr lang="ru-RU" sz="1800" b="1" dirty="0" smtClean="0">
                        <a:solidFill>
                          <a:srgbClr val="0070C0"/>
                        </a:solidFill>
                        <a:latin typeface="Times New Roman" panose="02020603050405020304" pitchFamily="18" charset="0"/>
                        <a:cs typeface="Times New Roman" panose="02020603050405020304" pitchFamily="18" charset="0"/>
                      </a:endParaRPr>
                    </a:p>
                  </a:txBody>
                  <a:tcPr marL="99060" marR="990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b="1" baseline="0" dirty="0" smtClean="0"/>
                        <a:t>Май </a:t>
                      </a:r>
                      <a:r>
                        <a:rPr lang="ru-RU" sz="1600" b="1" dirty="0" smtClean="0"/>
                        <a:t>2016 года</a:t>
                      </a:r>
                      <a:endParaRPr lang="ru-RU" sz="1600" b="1" dirty="0" smtClean="0">
                        <a:solidFill>
                          <a:srgbClr val="0070C0"/>
                        </a:solidFill>
                        <a:latin typeface="Times New Roman" panose="02020603050405020304" pitchFamily="18" charset="0"/>
                        <a:cs typeface="Times New Roman" panose="02020603050405020304" pitchFamily="18" charset="0"/>
                      </a:endParaRPr>
                    </a:p>
                  </a:txBody>
                  <a:tcPr marL="99060" marR="99060"/>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smtClean="0"/>
                        <a:t>Красногорский </a:t>
                      </a:r>
                      <a:r>
                        <a:rPr lang="ru-RU" sz="1800" dirty="0" err="1" smtClean="0"/>
                        <a:t>м.р</a:t>
                      </a:r>
                      <a:r>
                        <a:rPr lang="ru-RU" sz="1800" dirty="0" smtClean="0"/>
                        <a:t>. </a:t>
                      </a:r>
                      <a:endParaRPr lang="ru-RU" sz="1800" b="1" dirty="0" smtClean="0">
                        <a:solidFill>
                          <a:srgbClr val="0070C0"/>
                        </a:solidFill>
                        <a:latin typeface="Times New Roman" panose="02020603050405020304" pitchFamily="18" charset="0"/>
                        <a:cs typeface="Times New Roman" panose="02020603050405020304" pitchFamily="18" charset="0"/>
                      </a:endParaRPr>
                    </a:p>
                  </a:txBody>
                  <a:tcPr marL="99060" marR="990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b="1" dirty="0" smtClean="0"/>
                        <a:t>Октябрь</a:t>
                      </a:r>
                      <a:r>
                        <a:rPr lang="ru-RU" sz="1600" b="1" baseline="0" dirty="0" smtClean="0"/>
                        <a:t> 2016 </a:t>
                      </a:r>
                      <a:r>
                        <a:rPr kumimoji="0" lang="ru-RU" sz="1600" b="1" i="0" u="none" strike="noStrike" kern="1200" cap="none" spc="0" normalizeH="0" baseline="0" noProof="0" dirty="0" smtClean="0">
                          <a:ln>
                            <a:noFill/>
                          </a:ln>
                          <a:solidFill>
                            <a:prstClr val="black"/>
                          </a:solidFill>
                          <a:effectLst/>
                          <a:uLnTx/>
                          <a:uFillTx/>
                          <a:latin typeface="+mn-lt"/>
                          <a:ea typeface="+mn-ea"/>
                          <a:cs typeface="+mn-cs"/>
                        </a:rPr>
                        <a:t>года</a:t>
                      </a:r>
                      <a:endParaRPr kumimoji="0" lang="ru-RU" sz="16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endParaRPr>
                    </a:p>
                  </a:txBody>
                  <a:tcPr marL="99060" marR="99060"/>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smtClean="0"/>
                        <a:t>г.о. Долгопрудный</a:t>
                      </a:r>
                      <a:endParaRPr lang="ru-RU" sz="1800" b="1" dirty="0" smtClean="0">
                        <a:solidFill>
                          <a:srgbClr val="0070C0"/>
                        </a:solidFill>
                        <a:latin typeface="Times New Roman" panose="02020603050405020304" pitchFamily="18" charset="0"/>
                        <a:cs typeface="Times New Roman" panose="02020603050405020304" pitchFamily="18" charset="0"/>
                      </a:endParaRPr>
                    </a:p>
                  </a:txBody>
                  <a:tcPr marL="99060" marR="990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b="1" dirty="0" smtClean="0"/>
                        <a:t>Август 2016 года</a:t>
                      </a:r>
                      <a:endParaRPr lang="ru-RU" sz="1600" b="1" dirty="0" smtClean="0">
                        <a:solidFill>
                          <a:srgbClr val="0070C0"/>
                        </a:solidFill>
                        <a:latin typeface="Times New Roman" panose="02020603050405020304" pitchFamily="18" charset="0"/>
                        <a:cs typeface="Times New Roman" panose="02020603050405020304" pitchFamily="18" charset="0"/>
                      </a:endParaRPr>
                    </a:p>
                  </a:txBody>
                  <a:tcPr marL="99060" marR="99060"/>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smtClean="0"/>
                        <a:t>г.о. Королёв</a:t>
                      </a:r>
                      <a:endParaRPr lang="ru-RU" sz="1800" b="1" dirty="0" smtClean="0">
                        <a:solidFill>
                          <a:srgbClr val="0070C0"/>
                        </a:solidFill>
                        <a:latin typeface="Times New Roman" panose="02020603050405020304" pitchFamily="18" charset="0"/>
                        <a:cs typeface="Times New Roman" panose="02020603050405020304" pitchFamily="18" charset="0"/>
                      </a:endParaRPr>
                    </a:p>
                  </a:txBody>
                  <a:tcPr marL="99060" marR="990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b="1" dirty="0" smtClean="0"/>
                        <a:t>Ноябрь 2016 года</a:t>
                      </a:r>
                      <a:endParaRPr lang="ru-RU" sz="1600" b="1" dirty="0" smtClean="0">
                        <a:solidFill>
                          <a:srgbClr val="0070C0"/>
                        </a:solidFill>
                        <a:latin typeface="Times New Roman" panose="02020603050405020304" pitchFamily="18" charset="0"/>
                        <a:cs typeface="Times New Roman" panose="02020603050405020304" pitchFamily="18" charset="0"/>
                      </a:endParaRPr>
                    </a:p>
                  </a:txBody>
                  <a:tcPr marL="99060" marR="99060"/>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smtClean="0"/>
                        <a:t>г.о. Реутов</a:t>
                      </a:r>
                      <a:endParaRPr lang="ru-RU" sz="1800" b="1" dirty="0" smtClean="0">
                        <a:solidFill>
                          <a:srgbClr val="0070C0"/>
                        </a:solidFill>
                        <a:latin typeface="Times New Roman" panose="02020603050405020304" pitchFamily="18" charset="0"/>
                        <a:cs typeface="Times New Roman" panose="02020603050405020304" pitchFamily="18" charset="0"/>
                      </a:endParaRPr>
                    </a:p>
                  </a:txBody>
                  <a:tcPr marL="99060" marR="990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b="1" dirty="0" smtClean="0"/>
                        <a:t>Август 2016 года</a:t>
                      </a:r>
                      <a:endParaRPr lang="ru-RU" sz="1600" b="1" dirty="0" smtClean="0">
                        <a:solidFill>
                          <a:srgbClr val="0070C0"/>
                        </a:solidFill>
                        <a:latin typeface="Times New Roman" panose="02020603050405020304" pitchFamily="18" charset="0"/>
                        <a:cs typeface="Times New Roman" panose="02020603050405020304" pitchFamily="18" charset="0"/>
                      </a:endParaRPr>
                    </a:p>
                  </a:txBody>
                  <a:tcPr marL="99060" marR="99060"/>
                </a:tc>
              </a:tr>
            </a:tbl>
          </a:graphicData>
        </a:graphic>
      </p:graphicFrame>
      <p:sp>
        <p:nvSpPr>
          <p:cNvPr id="34" name="Прямоугольник 33"/>
          <p:cNvSpPr/>
          <p:nvPr/>
        </p:nvSpPr>
        <p:spPr>
          <a:xfrm>
            <a:off x="5109017" y="3429002"/>
            <a:ext cx="4446494" cy="830997"/>
          </a:xfrm>
          <a:prstGeom prst="rect">
            <a:avLst/>
          </a:prstGeom>
          <a:solidFill>
            <a:schemeClr val="accent5">
              <a:lumMod val="60000"/>
              <a:lumOff val="40000"/>
            </a:schemeClr>
          </a:soli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a:spAutoFit/>
          </a:bodyPr>
          <a:lstStyle/>
          <a:p>
            <a:pPr algn="ctr" defTabSz="914400" fontAlgn="auto">
              <a:spcBef>
                <a:spcPts val="0"/>
              </a:spcBef>
              <a:spcAft>
                <a:spcPts val="0"/>
              </a:spcAft>
            </a:pPr>
            <a:r>
              <a:rPr lang="ru-RU" sz="1600" b="1" dirty="0" smtClean="0">
                <a:solidFill>
                  <a:schemeClr val="tx1"/>
                </a:solidFill>
                <a:latin typeface="Times New Roman" panose="02020603050405020304" pitchFamily="18" charset="0"/>
                <a:cs typeface="Times New Roman" panose="02020603050405020304" pitchFamily="18" charset="0"/>
              </a:rPr>
              <a:t>СОЗДАНИЕ КОВОРКИНГ-ЦЕНТРОВ СОВМЕСТНО С МУНИЦИПАЛЬНЫМИ ОБРАЗОВАНИЯМИ</a:t>
            </a:r>
            <a:endParaRPr lang="ru-RU" sz="1600" b="1" dirty="0">
              <a:solidFill>
                <a:schemeClr val="tx1"/>
              </a:solidFill>
              <a:latin typeface="Times New Roman" panose="02020603050405020304" pitchFamily="18" charset="0"/>
              <a:cs typeface="Times New Roman" panose="02020603050405020304" pitchFamily="18" charset="0"/>
            </a:endParaRPr>
          </a:p>
        </p:txBody>
      </p:sp>
      <p:sp>
        <p:nvSpPr>
          <p:cNvPr id="35" name="Прямоугольник 34"/>
          <p:cNvSpPr/>
          <p:nvPr/>
        </p:nvSpPr>
        <p:spPr>
          <a:xfrm>
            <a:off x="272480" y="1371600"/>
            <a:ext cx="4318570" cy="830997"/>
          </a:xfrm>
          <a:prstGeom prst="rect">
            <a:avLst/>
          </a:prstGeom>
          <a:solidFill>
            <a:schemeClr val="accent5">
              <a:lumMod val="60000"/>
              <a:lumOff val="40000"/>
            </a:schemeClr>
          </a:soli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a:spAutoFit/>
          </a:bodyPr>
          <a:lstStyle/>
          <a:p>
            <a:pPr algn="ctr" defTabSz="914400" fontAlgn="auto">
              <a:spcBef>
                <a:spcPts val="0"/>
              </a:spcBef>
              <a:spcAft>
                <a:spcPts val="0"/>
              </a:spcAft>
            </a:pPr>
            <a:r>
              <a:rPr lang="ru-RU" sz="1600" b="1" dirty="0" smtClean="0">
                <a:solidFill>
                  <a:schemeClr val="tx1"/>
                </a:solidFill>
                <a:latin typeface="Times New Roman" panose="02020603050405020304" pitchFamily="18" charset="0"/>
                <a:cs typeface="Times New Roman" panose="02020603050405020304" pitchFamily="18" charset="0"/>
              </a:rPr>
              <a:t>СОЗДАНИЕ КОВОРКИНГ-ЦЕНТРОВ СОВМЕСТНО С СУБЪЕКТОМ МСП - ИНВЕСТОРОМ</a:t>
            </a:r>
            <a:endParaRPr lang="ru-RU" sz="1600" b="1" dirty="0">
              <a:solidFill>
                <a:schemeClr val="tx1"/>
              </a:solidFill>
            </a:endParaRPr>
          </a:p>
        </p:txBody>
      </p:sp>
      <p:graphicFrame>
        <p:nvGraphicFramePr>
          <p:cNvPr id="37" name="Таблица 36"/>
          <p:cNvGraphicFramePr>
            <a:graphicFrameLocks noGrp="1"/>
          </p:cNvGraphicFramePr>
          <p:nvPr>
            <p:extLst>
              <p:ext uri="{D42A27DB-BD31-4B8C-83A1-F6EECF244321}">
                <p14:modId xmlns:p14="http://schemas.microsoft.com/office/powerpoint/2010/main" val="4267497957"/>
              </p:ext>
            </p:extLst>
          </p:nvPr>
        </p:nvGraphicFramePr>
        <p:xfrm>
          <a:off x="4894493" y="4658469"/>
          <a:ext cx="4875542" cy="1752600"/>
        </p:xfrm>
        <a:graphic>
          <a:graphicData uri="http://schemas.openxmlformats.org/drawingml/2006/table">
            <a:tbl>
              <a:tblPr firstRow="1" bandRow="1">
                <a:tableStyleId>{5FD0F851-EC5A-4D38-B0AD-8093EC10F338}</a:tableStyleId>
              </a:tblPr>
              <a:tblGrid>
                <a:gridCol w="2968942"/>
                <a:gridCol w="1906600"/>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800" dirty="0" smtClean="0"/>
                        <a:t>Одобренные </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1800" dirty="0" smtClean="0"/>
                        <a:t>локации</a:t>
                      </a:r>
                      <a:endParaRPr lang="ru-RU" sz="1800" b="1" dirty="0" smtClean="0">
                        <a:solidFill>
                          <a:schemeClr val="bg1"/>
                        </a:solidFill>
                        <a:latin typeface="Times New Roman" panose="02020603050405020304" pitchFamily="18" charset="0"/>
                        <a:cs typeface="Times New Roman" panose="02020603050405020304" pitchFamily="18" charset="0"/>
                      </a:endParaRPr>
                    </a:p>
                  </a:txBody>
                  <a:tcPr marL="99060" marR="9906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800" dirty="0" smtClean="0"/>
                        <a:t>Открытие</a:t>
                      </a:r>
                      <a:endParaRPr lang="ru-RU" sz="1800" b="1" dirty="0" smtClean="0">
                        <a:solidFill>
                          <a:schemeClr val="bg1"/>
                        </a:solidFill>
                        <a:latin typeface="Times New Roman" panose="02020603050405020304" pitchFamily="18" charset="0"/>
                        <a:cs typeface="Times New Roman" panose="02020603050405020304" pitchFamily="18" charset="0"/>
                      </a:endParaRPr>
                    </a:p>
                  </a:txBody>
                  <a:tcPr marL="99060" marR="99060" anchor="ct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effectLst/>
                        </a:rPr>
                        <a:t>Сергиево – Посадский </a:t>
                      </a:r>
                      <a:r>
                        <a:rPr lang="ru-RU" dirty="0" err="1" smtClean="0">
                          <a:effectLst/>
                        </a:rPr>
                        <a:t>м.р</a:t>
                      </a:r>
                      <a:r>
                        <a:rPr lang="ru-RU" dirty="0" smtClean="0">
                          <a:effectLst/>
                        </a:rPr>
                        <a:t>.</a:t>
                      </a:r>
                      <a:endParaRPr lang="ru-RU" sz="1800" b="0" dirty="0" smtClean="0">
                        <a:solidFill>
                          <a:schemeClr val="tx1"/>
                        </a:solidFill>
                        <a:latin typeface="Times New Roman" panose="02020603050405020304" pitchFamily="18" charset="0"/>
                        <a:cs typeface="Times New Roman" panose="02020603050405020304" pitchFamily="18" charset="0"/>
                      </a:endParaRPr>
                    </a:p>
                  </a:txBody>
                  <a:tcPr marL="99060" marR="990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b="1" dirty="0" smtClean="0"/>
                        <a:t>Декабрь 2016 года</a:t>
                      </a:r>
                      <a:endParaRPr lang="ru-RU" sz="1600" b="1" dirty="0" smtClean="0">
                        <a:solidFill>
                          <a:srgbClr val="0070C0"/>
                        </a:solidFill>
                        <a:latin typeface="Times New Roman" panose="02020603050405020304" pitchFamily="18" charset="0"/>
                        <a:cs typeface="Times New Roman" panose="02020603050405020304" pitchFamily="18" charset="0"/>
                      </a:endParaRPr>
                    </a:p>
                  </a:txBody>
                  <a:tcPr marL="99060" marR="99060"/>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effectLst/>
                        </a:rPr>
                        <a:t>Мытищинский </a:t>
                      </a:r>
                      <a:r>
                        <a:rPr lang="ru-RU" dirty="0" err="1" smtClean="0">
                          <a:effectLst/>
                        </a:rPr>
                        <a:t>м.р</a:t>
                      </a:r>
                      <a:r>
                        <a:rPr lang="ru-RU" dirty="0" smtClean="0">
                          <a:effectLst/>
                        </a:rPr>
                        <a:t>.</a:t>
                      </a:r>
                      <a:endParaRPr lang="ru-RU" b="0" dirty="0" smtClean="0">
                        <a:solidFill>
                          <a:schemeClr val="tx1"/>
                        </a:solidFill>
                        <a:effectLst/>
                        <a:latin typeface="Times New Roman" panose="02020603050405020304" pitchFamily="18" charset="0"/>
                        <a:ea typeface="Times New Roman"/>
                        <a:cs typeface="Times New Roman" panose="02020603050405020304" pitchFamily="18" charset="0"/>
                      </a:endParaRPr>
                    </a:p>
                  </a:txBody>
                  <a:tcPr marL="99060" marR="990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b="1" dirty="0" smtClean="0"/>
                        <a:t>Декабрь 2016 года</a:t>
                      </a:r>
                      <a:endParaRPr lang="ru-RU" sz="1600" b="1" dirty="0" smtClean="0">
                        <a:solidFill>
                          <a:srgbClr val="0070C0"/>
                        </a:solidFill>
                        <a:latin typeface="Times New Roman" panose="02020603050405020304" pitchFamily="18" charset="0"/>
                        <a:cs typeface="Times New Roman" panose="02020603050405020304" pitchFamily="18" charset="0"/>
                      </a:endParaRPr>
                    </a:p>
                  </a:txBody>
                  <a:tcPr marL="99060" marR="99060"/>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effectLst/>
                        </a:rPr>
                        <a:t>г.о. Химки</a:t>
                      </a:r>
                      <a:endParaRPr lang="ru-RU" b="0" dirty="0" smtClean="0">
                        <a:solidFill>
                          <a:schemeClr val="tx1"/>
                        </a:solidFill>
                        <a:effectLst/>
                        <a:latin typeface="Times New Roman" panose="02020603050405020304" pitchFamily="18" charset="0"/>
                        <a:cs typeface="Times New Roman" panose="02020603050405020304" pitchFamily="18" charset="0"/>
                      </a:endParaRPr>
                    </a:p>
                  </a:txBody>
                  <a:tcPr marL="99060" marR="990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b="1" dirty="0" smtClean="0">
                          <a:effectLst/>
                        </a:rPr>
                        <a:t>Октябрь 2016 </a:t>
                      </a:r>
                      <a:r>
                        <a:rPr lang="ru-RU" sz="1600" b="1" dirty="0" smtClean="0"/>
                        <a:t>года</a:t>
                      </a:r>
                      <a:endParaRPr lang="ru-RU" sz="1600" b="1" dirty="0" smtClean="0">
                        <a:solidFill>
                          <a:srgbClr val="0070C0"/>
                        </a:solidFill>
                        <a:latin typeface="Times New Roman" panose="02020603050405020304" pitchFamily="18" charset="0"/>
                        <a:cs typeface="Times New Roman" panose="02020603050405020304" pitchFamily="18" charset="0"/>
                      </a:endParaRPr>
                    </a:p>
                  </a:txBody>
                  <a:tcPr marL="99060" marR="99060"/>
                </a:tc>
              </a:tr>
            </a:tbl>
          </a:graphicData>
        </a:graphic>
      </p:graphicFrame>
      <p:pic>
        <p:nvPicPr>
          <p:cNvPr id="38"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5972173" y="1109660"/>
            <a:ext cx="2343151" cy="2147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46117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Диаграмма 2"/>
          <p:cNvGraphicFramePr/>
          <p:nvPr>
            <p:extLst>
              <p:ext uri="{D42A27DB-BD31-4B8C-83A1-F6EECF244321}">
                <p14:modId xmlns:p14="http://schemas.microsoft.com/office/powerpoint/2010/main" val="1162380821"/>
              </p:ext>
            </p:extLst>
          </p:nvPr>
        </p:nvGraphicFramePr>
        <p:xfrm>
          <a:off x="0" y="4524375"/>
          <a:ext cx="6297768" cy="2190750"/>
        </p:xfrm>
        <a:graphic>
          <a:graphicData uri="http://schemas.openxmlformats.org/drawingml/2006/chart">
            <c:chart xmlns:c="http://schemas.openxmlformats.org/drawingml/2006/chart" xmlns:r="http://schemas.openxmlformats.org/officeDocument/2006/relationships" r:id="rId2"/>
          </a:graphicData>
        </a:graphic>
      </p:graphicFrame>
      <p:sp>
        <p:nvSpPr>
          <p:cNvPr id="8193" name="Title 1"/>
          <p:cNvSpPr>
            <a:spLocks noGrp="1"/>
          </p:cNvSpPr>
          <p:nvPr>
            <p:ph type="title"/>
          </p:nvPr>
        </p:nvSpPr>
        <p:spPr>
          <a:xfrm>
            <a:off x="133351" y="165441"/>
            <a:ext cx="9181026" cy="491784"/>
          </a:xfrm>
        </p:spPr>
        <p:txBody>
          <a:bodyPr/>
          <a:lstStyle/>
          <a:p>
            <a:pPr algn="ctr"/>
            <a:r>
              <a:rPr lang="ru-RU" sz="2800" dirty="0" smtClean="0">
                <a:latin typeface="Arial Narrow" pitchFamily="34" charset="0"/>
              </a:rPr>
              <a:t>Московский областной фонд развития микрофинансирования</a:t>
            </a:r>
            <a:endParaRPr lang="en-US" sz="2800" dirty="0" smtClean="0">
              <a:latin typeface="Arial Narrow" pitchFamily="34" charset="0"/>
            </a:endParaRPr>
          </a:p>
        </p:txBody>
      </p:sp>
      <p:sp>
        <p:nvSpPr>
          <p:cNvPr id="8197" name="Text Box 20"/>
          <p:cNvSpPr txBox="1">
            <a:spLocks noChangeArrowheads="1"/>
          </p:cNvSpPr>
          <p:nvPr/>
        </p:nvSpPr>
        <p:spPr bwMode="auto">
          <a:xfrm>
            <a:off x="711200" y="1933575"/>
            <a:ext cx="2955925" cy="276999"/>
          </a:xfrm>
          <a:prstGeom prst="rect">
            <a:avLst/>
          </a:prstGeom>
          <a:noFill/>
          <a:ln w="9525">
            <a:noFill/>
            <a:miter lim="800000"/>
            <a:headEnd/>
            <a:tailEnd/>
          </a:ln>
        </p:spPr>
        <p:txBody>
          <a:bodyPr wrap="square" lIns="0" tIns="0" rIns="0" bIns="0">
            <a:spAutoFit/>
          </a:bodyPr>
          <a:lstStyle/>
          <a:p>
            <a:pPr marL="174625" indent="-174625" defTabSz="977900">
              <a:buFont typeface="Arial" charset="0"/>
              <a:buChar char="•"/>
            </a:pPr>
            <a:endParaRPr kumimoji="1" lang="ru-RU" dirty="0">
              <a:solidFill>
                <a:srgbClr val="1F497D"/>
              </a:solidFill>
              <a:ea typeface="ＭＳ Ｐゴシック"/>
              <a:cs typeface="ＭＳ Ｐゴシック"/>
            </a:endParaRPr>
          </a:p>
        </p:txBody>
      </p:sp>
      <p:sp>
        <p:nvSpPr>
          <p:cNvPr id="8220" name="Text Box 20"/>
          <p:cNvSpPr txBox="1">
            <a:spLocks noChangeArrowheads="1"/>
          </p:cNvSpPr>
          <p:nvPr/>
        </p:nvSpPr>
        <p:spPr bwMode="auto">
          <a:xfrm>
            <a:off x="711200" y="3860800"/>
            <a:ext cx="2965450" cy="277813"/>
          </a:xfrm>
          <a:prstGeom prst="rect">
            <a:avLst/>
          </a:prstGeom>
          <a:noFill/>
          <a:ln w="9525">
            <a:noFill/>
            <a:miter lim="800000"/>
            <a:headEnd/>
            <a:tailEnd/>
          </a:ln>
        </p:spPr>
        <p:txBody>
          <a:bodyPr lIns="0" tIns="0" rIns="0" bIns="0">
            <a:spAutoFit/>
          </a:bodyPr>
          <a:lstStyle/>
          <a:p>
            <a:pPr marL="174625" indent="-174625" defTabSz="977900">
              <a:buFont typeface="Arial" charset="0"/>
              <a:buChar char="•"/>
            </a:pPr>
            <a:endParaRPr kumimoji="1" lang="ru-RU" dirty="0">
              <a:solidFill>
                <a:srgbClr val="1F497D"/>
              </a:solidFill>
              <a:ea typeface="ＭＳ Ｐゴシック"/>
              <a:cs typeface="ＭＳ Ｐゴシック"/>
            </a:endParaRPr>
          </a:p>
        </p:txBody>
      </p:sp>
      <p:cxnSp>
        <p:nvCxnSpPr>
          <p:cNvPr id="13" name="Прямая соединительная линия 12"/>
          <p:cNvCxnSpPr/>
          <p:nvPr/>
        </p:nvCxnSpPr>
        <p:spPr bwMode="auto">
          <a:xfrm flipH="1">
            <a:off x="5918207" y="1371600"/>
            <a:ext cx="34918" cy="494965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Прямоугольник 1"/>
          <p:cNvSpPr/>
          <p:nvPr/>
        </p:nvSpPr>
        <p:spPr>
          <a:xfrm>
            <a:off x="711199" y="582409"/>
            <a:ext cx="8704053" cy="400110"/>
          </a:xfrm>
          <a:prstGeom prst="rect">
            <a:avLst/>
          </a:prstGeom>
          <a:noFill/>
          <a:ln>
            <a:solidFill>
              <a:schemeClr val="bg1"/>
            </a:solidFill>
          </a:ln>
        </p:spPr>
        <p:txBody>
          <a:bodyPr wrap="square">
            <a:spAutoFit/>
          </a:bodyPr>
          <a:lstStyle/>
          <a:p>
            <a:pPr algn="ctr"/>
            <a:r>
              <a:rPr lang="ru-RU" sz="2000" b="1" dirty="0">
                <a:solidFill>
                  <a:prstClr val="black"/>
                </a:solidFill>
                <a:effectLst>
                  <a:outerShdw blurRad="50800" dist="38100" dir="2700000" algn="tl" rotWithShape="0">
                    <a:prstClr val="black">
                      <a:alpha val="40000"/>
                    </a:prstClr>
                  </a:outerShdw>
                </a:effectLst>
                <a:latin typeface="Arial Narrow" pitchFamily="34" charset="0"/>
                <a:cs typeface="Arial" pitchFamily="34" charset="0"/>
              </a:rPr>
              <a:t>Займы до </a:t>
            </a:r>
            <a:r>
              <a:rPr lang="ru-RU" sz="2000" b="1" dirty="0" smtClean="0">
                <a:solidFill>
                  <a:prstClr val="black"/>
                </a:solidFill>
                <a:effectLst>
                  <a:outerShdw blurRad="50800" dist="38100" dir="2700000" algn="tl" rotWithShape="0">
                    <a:prstClr val="black">
                      <a:alpha val="40000"/>
                    </a:prstClr>
                  </a:outerShdw>
                </a:effectLst>
                <a:latin typeface="Arial Narrow" pitchFamily="34" charset="0"/>
                <a:cs typeface="Arial" pitchFamily="34" charset="0"/>
              </a:rPr>
              <a:t>3 </a:t>
            </a:r>
            <a:r>
              <a:rPr lang="ru-RU" sz="2000" b="1" dirty="0">
                <a:solidFill>
                  <a:prstClr val="black"/>
                </a:solidFill>
                <a:effectLst>
                  <a:outerShdw blurRad="50800" dist="38100" dir="2700000" algn="tl" rotWithShape="0">
                    <a:prstClr val="black">
                      <a:alpha val="40000"/>
                    </a:prstClr>
                  </a:outerShdw>
                </a:effectLst>
                <a:latin typeface="Arial Narrow" pitchFamily="34" charset="0"/>
                <a:cs typeface="Arial" pitchFamily="34" charset="0"/>
              </a:rPr>
              <a:t>000 000 рублей </a:t>
            </a:r>
            <a:r>
              <a:rPr lang="ru-RU" sz="2000" b="1" dirty="0" smtClean="0">
                <a:solidFill>
                  <a:prstClr val="black"/>
                </a:solidFill>
                <a:effectLst>
                  <a:outerShdw blurRad="50800" dist="38100" dir="2700000" algn="tl" rotWithShape="0">
                    <a:prstClr val="black">
                      <a:alpha val="40000"/>
                    </a:prstClr>
                  </a:outerShdw>
                </a:effectLst>
                <a:latin typeface="Arial Narrow" pitchFamily="34" charset="0"/>
                <a:cs typeface="Arial" pitchFamily="34" charset="0"/>
              </a:rPr>
              <a:t> под 8%-13% годовых  до 3 лет </a:t>
            </a:r>
            <a:endParaRPr lang="ru-RU" sz="2000" b="1" dirty="0">
              <a:solidFill>
                <a:prstClr val="black"/>
              </a:solidFill>
              <a:effectLst>
                <a:outerShdw blurRad="50800" dist="38100" dir="2700000" algn="tl" rotWithShape="0">
                  <a:prstClr val="black">
                    <a:alpha val="40000"/>
                  </a:prstClr>
                </a:outerShdw>
              </a:effectLst>
              <a:latin typeface="Arial Narrow" pitchFamily="34" charset="0"/>
              <a:cs typeface="Arial" pitchFamily="34" charset="0"/>
            </a:endParaRPr>
          </a:p>
        </p:txBody>
      </p:sp>
      <p:sp>
        <p:nvSpPr>
          <p:cNvPr id="18" name="Прямоугольник 17"/>
          <p:cNvSpPr/>
          <p:nvPr/>
        </p:nvSpPr>
        <p:spPr>
          <a:xfrm>
            <a:off x="114300" y="4430672"/>
            <a:ext cx="6000750" cy="338554"/>
          </a:xfrm>
          <a:prstGeom prst="rect">
            <a:avLst/>
          </a:prstGeom>
          <a:noFill/>
        </p:spPr>
        <p:txBody>
          <a:bodyPr wrap="square">
            <a:spAutoFit/>
          </a:bodyPr>
          <a:lstStyle/>
          <a:p>
            <a:pPr marL="285750" indent="-285750">
              <a:buFont typeface="Wingdings" pitchFamily="2" charset="2"/>
              <a:buChar char="§"/>
            </a:pPr>
            <a:r>
              <a:rPr lang="ru-RU" sz="1600" b="1" dirty="0" smtClean="0">
                <a:solidFill>
                  <a:prstClr val="black"/>
                </a:solidFill>
                <a:latin typeface="Arial" pitchFamily="34" charset="0"/>
                <a:cs typeface="Arial" pitchFamily="34" charset="0"/>
              </a:rPr>
              <a:t>Рост портфеля займов на 50% (диаграмма, млн. руб.).</a:t>
            </a:r>
          </a:p>
        </p:txBody>
      </p:sp>
      <p:sp>
        <p:nvSpPr>
          <p:cNvPr id="15" name="Номер слайда 2"/>
          <p:cNvSpPr>
            <a:spLocks noGrp="1"/>
          </p:cNvSpPr>
          <p:nvPr>
            <p:ph type="sldNum" sz="quarter" idx="10"/>
          </p:nvPr>
        </p:nvSpPr>
        <p:spPr>
          <a:xfrm>
            <a:off x="7594600" y="6643688"/>
            <a:ext cx="2063750" cy="182562"/>
          </a:xfrm>
        </p:spPr>
        <p:txBody>
          <a:bodyPr/>
          <a:lstStyle/>
          <a:p>
            <a:pPr>
              <a:defRPr/>
            </a:pPr>
            <a:fld id="{A75F70F0-0F10-43DB-B21C-44BBECAE22B0}" type="slidenum">
              <a:rPr lang="en-US" altLang="ru-RU" smtClean="0"/>
              <a:pPr>
                <a:defRPr/>
              </a:pPr>
              <a:t>22</a:t>
            </a:fld>
            <a:endParaRPr lang="en-US" altLang="ru-RU" dirty="0"/>
          </a:p>
        </p:txBody>
      </p:sp>
      <p:graphicFrame>
        <p:nvGraphicFramePr>
          <p:cNvPr id="20" name="Таблица 19"/>
          <p:cNvGraphicFramePr>
            <a:graphicFrameLocks noGrp="1"/>
          </p:cNvGraphicFramePr>
          <p:nvPr>
            <p:extLst>
              <p:ext uri="{D42A27DB-BD31-4B8C-83A1-F6EECF244321}">
                <p14:modId xmlns:p14="http://schemas.microsoft.com/office/powerpoint/2010/main" val="786076359"/>
              </p:ext>
            </p:extLst>
          </p:nvPr>
        </p:nvGraphicFramePr>
        <p:xfrm>
          <a:off x="178200" y="1330288"/>
          <a:ext cx="5622531" cy="2652576"/>
        </p:xfrm>
        <a:graphic>
          <a:graphicData uri="http://schemas.openxmlformats.org/drawingml/2006/table">
            <a:tbl>
              <a:tblPr bandRow="1">
                <a:tableStyleId>{5FD0F851-EC5A-4D38-B0AD-8093EC10F338}</a:tableStyleId>
              </a:tblPr>
              <a:tblGrid>
                <a:gridCol w="2576584"/>
                <a:gridCol w="826616"/>
                <a:gridCol w="662419"/>
                <a:gridCol w="829831"/>
                <a:gridCol w="727081"/>
              </a:tblGrid>
              <a:tr h="308074">
                <a:tc gridSpan="5">
                  <a:txBody>
                    <a:bodyPr/>
                    <a:lstStyle/>
                    <a:p>
                      <a:pPr marL="0" marR="0" indent="0" algn="ctr" defTabSz="932753" rtl="0" eaLnBrk="1" fontAlgn="auto" latinLnBrk="0" hangingPunct="1">
                        <a:lnSpc>
                          <a:spcPct val="100000"/>
                        </a:lnSpc>
                        <a:spcBef>
                          <a:spcPts val="0"/>
                        </a:spcBef>
                        <a:spcAft>
                          <a:spcPts val="0"/>
                        </a:spcAft>
                        <a:buClrTx/>
                        <a:buSzTx/>
                        <a:buFontTx/>
                        <a:buNone/>
                        <a:tabLst/>
                        <a:defRPr/>
                      </a:pPr>
                      <a:r>
                        <a:rPr lang="ru-RU" sz="1600" u="none" dirty="0" smtClean="0"/>
                        <a:t>Итоги 2015 года</a:t>
                      </a:r>
                      <a:endParaRPr lang="ru-RU" sz="1600" b="1" u="none" dirty="0" smtClean="0">
                        <a:latin typeface="Arial" pitchFamily="34" charset="0"/>
                        <a:cs typeface="Arial" pitchFamily="34" charset="0"/>
                      </a:endParaRPr>
                    </a:p>
                  </a:txBody>
                  <a:tcPr anchor="ctr"/>
                </a:tc>
                <a:tc hMerge="1">
                  <a:txBody>
                    <a:bodyPr/>
                    <a:lstStyle/>
                    <a:p>
                      <a:endParaRPr lang="ru-RU"/>
                    </a:p>
                  </a:txBody>
                  <a:tcPr/>
                </a:tc>
                <a:tc hMerge="1">
                  <a:txBody>
                    <a:bodyPr/>
                    <a:lstStyle/>
                    <a:p>
                      <a:pPr algn="ctr"/>
                      <a:endParaRPr lang="ru-RU" sz="1200" b="1" dirty="0">
                        <a:solidFill>
                          <a:schemeClr val="tx1"/>
                        </a:solidFill>
                        <a:latin typeface="+mn-lt"/>
                      </a:endParaRPr>
                    </a:p>
                  </a:txBody>
                  <a:tcPr anchor="ctr">
                    <a:solidFill>
                      <a:schemeClr val="accent6">
                        <a:lumMod val="40000"/>
                        <a:lumOff val="60000"/>
                      </a:schemeClr>
                    </a:solidFill>
                  </a:tcPr>
                </a:tc>
                <a:tc hMerge="1">
                  <a:txBody>
                    <a:bodyPr/>
                    <a:lstStyle/>
                    <a:p>
                      <a:pPr algn="ctr"/>
                      <a:endParaRPr lang="ru-RU" sz="1200" b="1" dirty="0">
                        <a:solidFill>
                          <a:schemeClr val="tx1"/>
                        </a:solidFill>
                        <a:latin typeface="+mn-lt"/>
                      </a:endParaRPr>
                    </a:p>
                  </a:txBody>
                  <a:tcPr anchor="ctr">
                    <a:solidFill>
                      <a:schemeClr val="accent6">
                        <a:lumMod val="40000"/>
                        <a:lumOff val="60000"/>
                      </a:schemeClr>
                    </a:solidFill>
                  </a:tcPr>
                </a:tc>
                <a:tc hMerge="1">
                  <a:txBody>
                    <a:bodyPr/>
                    <a:lstStyle/>
                    <a:p>
                      <a:pPr algn="ctr"/>
                      <a:endParaRPr lang="ru-RU" sz="1200" b="1" dirty="0">
                        <a:solidFill>
                          <a:schemeClr val="tx1"/>
                        </a:solidFill>
                        <a:latin typeface="+mn-lt"/>
                      </a:endParaRPr>
                    </a:p>
                  </a:txBody>
                  <a:tcPr anchor="ctr">
                    <a:solidFill>
                      <a:schemeClr val="accent6">
                        <a:lumMod val="40000"/>
                        <a:lumOff val="60000"/>
                      </a:schemeClr>
                    </a:solidFill>
                  </a:tcPr>
                </a:tc>
              </a:tr>
              <a:tr h="499022">
                <a:tc>
                  <a:txBody>
                    <a:bodyPr/>
                    <a:lstStyle/>
                    <a:p>
                      <a:pPr algn="ctr"/>
                      <a:r>
                        <a:rPr lang="ru-RU" sz="1600" dirty="0" smtClean="0"/>
                        <a:t>Показатели</a:t>
                      </a:r>
                      <a:endParaRPr lang="ru-RU" sz="1600" b="1" dirty="0">
                        <a:solidFill>
                          <a:schemeClr val="tx1"/>
                        </a:solidFill>
                        <a:latin typeface="+mn-lt"/>
                      </a:endParaRPr>
                    </a:p>
                  </a:txBody>
                  <a:tcPr anchor="ctr"/>
                </a:tc>
                <a:tc>
                  <a:txBody>
                    <a:bodyPr/>
                    <a:lstStyle/>
                    <a:p>
                      <a:pPr algn="ctr"/>
                      <a:r>
                        <a:rPr lang="ru-RU" sz="1600" dirty="0" smtClean="0"/>
                        <a:t>Всего</a:t>
                      </a:r>
                      <a:endParaRPr lang="ru-RU" sz="1600" b="1" dirty="0">
                        <a:solidFill>
                          <a:schemeClr val="tx1"/>
                        </a:solidFill>
                        <a:latin typeface="+mn-lt"/>
                      </a:endParaRPr>
                    </a:p>
                  </a:txBody>
                  <a:tcPr anchor="ctr"/>
                </a:tc>
                <a:tc>
                  <a:txBody>
                    <a:bodyPr/>
                    <a:lstStyle/>
                    <a:p>
                      <a:pPr algn="ctr"/>
                      <a:r>
                        <a:rPr lang="ru-RU" sz="1600" dirty="0" smtClean="0"/>
                        <a:t>2014 </a:t>
                      </a:r>
                      <a:endParaRPr lang="ru-RU" sz="1600" b="1" dirty="0">
                        <a:solidFill>
                          <a:schemeClr val="tx1"/>
                        </a:solidFill>
                        <a:latin typeface="+mn-lt"/>
                      </a:endParaRPr>
                    </a:p>
                  </a:txBody>
                  <a:tcPr anchor="ctr"/>
                </a:tc>
                <a:tc>
                  <a:txBody>
                    <a:bodyPr/>
                    <a:lstStyle/>
                    <a:p>
                      <a:pPr algn="ctr"/>
                      <a:r>
                        <a:rPr lang="en-US" sz="1600" dirty="0" smtClean="0"/>
                        <a:t>KPI</a:t>
                      </a:r>
                      <a:r>
                        <a:rPr lang="ru-RU" sz="1600" dirty="0" smtClean="0"/>
                        <a:t> 2015</a:t>
                      </a:r>
                      <a:endParaRPr lang="ru-RU" sz="1600" b="1" dirty="0">
                        <a:solidFill>
                          <a:schemeClr val="tx1"/>
                        </a:solidFill>
                        <a:latin typeface="+mn-lt"/>
                      </a:endParaRPr>
                    </a:p>
                  </a:txBody>
                  <a:tcPr anchor="ctr"/>
                </a:tc>
                <a:tc>
                  <a:txBody>
                    <a:bodyPr/>
                    <a:lstStyle/>
                    <a:p>
                      <a:pPr algn="ctr"/>
                      <a:r>
                        <a:rPr lang="ru-RU" sz="1600" dirty="0" smtClean="0"/>
                        <a:t>Факт 2015</a:t>
                      </a:r>
                      <a:endParaRPr lang="ru-RU" sz="1600" b="1" dirty="0">
                        <a:solidFill>
                          <a:schemeClr val="tx1"/>
                        </a:solidFill>
                        <a:latin typeface="+mn-lt"/>
                      </a:endParaRPr>
                    </a:p>
                  </a:txBody>
                  <a:tcPr anchor="ctr"/>
                </a:tc>
              </a:tr>
              <a:tr h="488496">
                <a:tc>
                  <a:txBody>
                    <a:bodyPr/>
                    <a:lstStyle/>
                    <a:p>
                      <a:r>
                        <a:rPr lang="ru-RU" sz="1600" kern="1200" dirty="0" smtClean="0">
                          <a:effectLst/>
                        </a:rPr>
                        <a:t>Количество</a:t>
                      </a:r>
                      <a:r>
                        <a:rPr lang="en-US" sz="1600" kern="1200" baseline="0" dirty="0" smtClean="0">
                          <a:effectLst/>
                        </a:rPr>
                        <a:t> </a:t>
                      </a:r>
                      <a:r>
                        <a:rPr lang="ru-RU" sz="1600" kern="1200" dirty="0" smtClean="0">
                          <a:effectLst/>
                        </a:rPr>
                        <a:t>займов, шт.</a:t>
                      </a:r>
                      <a:endParaRPr lang="ru-RU" sz="1600" b="0" dirty="0">
                        <a:latin typeface="+mn-lt"/>
                      </a:endParaRPr>
                    </a:p>
                  </a:txBody>
                  <a:tcPr anchor="ctr"/>
                </a:tc>
                <a:tc>
                  <a:txBody>
                    <a:bodyPr/>
                    <a:lstStyle/>
                    <a:p>
                      <a:pPr marL="0" algn="ctr" defTabSz="932753" rtl="0" eaLnBrk="1" latinLnBrk="0" hangingPunct="1"/>
                      <a:r>
                        <a:rPr lang="ru-RU" sz="1600" kern="1200" dirty="0" smtClean="0"/>
                        <a:t>882</a:t>
                      </a:r>
                      <a:endParaRPr lang="ru-RU" sz="1600" b="0" kern="1200" dirty="0">
                        <a:solidFill>
                          <a:schemeClr val="dk1"/>
                        </a:solidFill>
                        <a:latin typeface="+mn-lt"/>
                        <a:ea typeface="+mn-ea"/>
                        <a:cs typeface="+mn-cs"/>
                      </a:endParaRPr>
                    </a:p>
                  </a:txBody>
                  <a:tcPr anchor="ctr"/>
                </a:tc>
                <a:tc>
                  <a:txBody>
                    <a:bodyPr/>
                    <a:lstStyle/>
                    <a:p>
                      <a:pPr marL="0" algn="ctr" defTabSz="932753" rtl="0" eaLnBrk="1" latinLnBrk="0" hangingPunct="1"/>
                      <a:r>
                        <a:rPr lang="en-US" sz="1600" kern="1200" dirty="0" smtClean="0"/>
                        <a:t>114</a:t>
                      </a:r>
                      <a:endParaRPr lang="ru-RU" sz="1600" b="0" kern="1200" dirty="0">
                        <a:solidFill>
                          <a:schemeClr val="dk1"/>
                        </a:solidFill>
                        <a:latin typeface="+mn-lt"/>
                        <a:ea typeface="+mn-ea"/>
                        <a:cs typeface="+mn-cs"/>
                      </a:endParaRPr>
                    </a:p>
                  </a:txBody>
                  <a:tcPr anchor="ctr"/>
                </a:tc>
                <a:tc>
                  <a:txBody>
                    <a:bodyPr/>
                    <a:lstStyle/>
                    <a:p>
                      <a:pPr marL="0" algn="ctr" defTabSz="932753" rtl="0" eaLnBrk="1" latinLnBrk="0" hangingPunct="1"/>
                      <a:r>
                        <a:rPr lang="en-US" sz="1600" kern="1200" dirty="0" smtClean="0"/>
                        <a:t>180</a:t>
                      </a:r>
                      <a:endParaRPr lang="ru-RU" sz="1600" b="0" kern="1200" dirty="0">
                        <a:solidFill>
                          <a:schemeClr val="dk1"/>
                        </a:solidFill>
                        <a:latin typeface="+mn-lt"/>
                        <a:ea typeface="+mn-ea"/>
                        <a:cs typeface="+mn-cs"/>
                      </a:endParaRPr>
                    </a:p>
                  </a:txBody>
                  <a:tcPr anchor="ctr"/>
                </a:tc>
                <a:tc>
                  <a:txBody>
                    <a:bodyPr/>
                    <a:lstStyle/>
                    <a:p>
                      <a:pPr marL="0" algn="ctr" defTabSz="932753" rtl="0" eaLnBrk="1" latinLnBrk="0" hangingPunct="1"/>
                      <a:r>
                        <a:rPr lang="en-US" sz="1600" kern="1200" dirty="0" smtClean="0"/>
                        <a:t>18</a:t>
                      </a:r>
                      <a:r>
                        <a:rPr lang="ru-RU" sz="1600" kern="1200" dirty="0" smtClean="0"/>
                        <a:t>8</a:t>
                      </a:r>
                      <a:endParaRPr lang="ru-RU" sz="1600" b="1" kern="1200" dirty="0">
                        <a:solidFill>
                          <a:schemeClr val="dk1"/>
                        </a:solidFill>
                        <a:latin typeface="+mn-lt"/>
                        <a:ea typeface="+mn-ea"/>
                        <a:cs typeface="+mn-cs"/>
                      </a:endParaRPr>
                    </a:p>
                  </a:txBody>
                  <a:tcPr anchor="ctr"/>
                </a:tc>
              </a:tr>
              <a:tr h="279507">
                <a:tc>
                  <a:txBody>
                    <a:bodyPr/>
                    <a:lstStyle/>
                    <a:p>
                      <a:r>
                        <a:rPr lang="ru-RU" sz="1600" kern="1200" dirty="0" smtClean="0">
                          <a:effectLst/>
                        </a:rPr>
                        <a:t>Сумма займов, млн. руб.</a:t>
                      </a:r>
                      <a:endParaRPr lang="ru-RU" sz="1600" b="0" dirty="0">
                        <a:latin typeface="+mn-lt"/>
                      </a:endParaRPr>
                    </a:p>
                  </a:txBody>
                  <a:tcPr anchor="ctr"/>
                </a:tc>
                <a:tc>
                  <a:txBody>
                    <a:bodyPr/>
                    <a:lstStyle/>
                    <a:p>
                      <a:pPr algn="ctr"/>
                      <a:r>
                        <a:rPr lang="ru-RU" sz="1600" dirty="0" smtClean="0"/>
                        <a:t>739,1</a:t>
                      </a:r>
                      <a:endParaRPr lang="ru-RU" sz="1600" b="0" dirty="0">
                        <a:solidFill>
                          <a:schemeClr val="tx1"/>
                        </a:solidFill>
                        <a:latin typeface="+mn-lt"/>
                      </a:endParaRPr>
                    </a:p>
                  </a:txBody>
                  <a:tcPr anchor="ctr"/>
                </a:tc>
                <a:tc>
                  <a:txBody>
                    <a:bodyPr/>
                    <a:lstStyle/>
                    <a:p>
                      <a:pPr algn="ctr"/>
                      <a:r>
                        <a:rPr lang="en-US" sz="1600" dirty="0" smtClean="0"/>
                        <a:t>98,7</a:t>
                      </a:r>
                      <a:endParaRPr lang="ru-RU" sz="1600" b="1" dirty="0">
                        <a:solidFill>
                          <a:srgbClr val="FF0000"/>
                        </a:solidFill>
                        <a:latin typeface="+mn-lt"/>
                      </a:endParaRPr>
                    </a:p>
                  </a:txBody>
                  <a:tcPr anchor="ctr"/>
                </a:tc>
                <a:tc>
                  <a:txBody>
                    <a:bodyPr/>
                    <a:lstStyle/>
                    <a:p>
                      <a:pPr algn="ctr"/>
                      <a:r>
                        <a:rPr lang="en-US" sz="1600" dirty="0" smtClean="0"/>
                        <a:t>153,0</a:t>
                      </a:r>
                      <a:endParaRPr lang="ru-RU" sz="1600" b="0" dirty="0">
                        <a:solidFill>
                          <a:schemeClr val="tx1"/>
                        </a:solidFill>
                        <a:latin typeface="+mn-lt"/>
                      </a:endParaRPr>
                    </a:p>
                  </a:txBody>
                  <a:tcPr anchor="ctr"/>
                </a:tc>
                <a:tc>
                  <a:txBody>
                    <a:bodyPr/>
                    <a:lstStyle/>
                    <a:p>
                      <a:pPr algn="ctr"/>
                      <a:r>
                        <a:rPr lang="en-US" sz="1600" dirty="0" smtClean="0"/>
                        <a:t>16</a:t>
                      </a:r>
                      <a:r>
                        <a:rPr lang="ru-RU" sz="1600" dirty="0" smtClean="0"/>
                        <a:t>8</a:t>
                      </a:r>
                      <a:r>
                        <a:rPr lang="en-US" sz="1600" dirty="0" smtClean="0"/>
                        <a:t>,</a:t>
                      </a:r>
                      <a:r>
                        <a:rPr lang="ru-RU" sz="1600" dirty="0" smtClean="0"/>
                        <a:t>5</a:t>
                      </a:r>
                      <a:endParaRPr lang="ru-RU" sz="1600" b="1" dirty="0">
                        <a:solidFill>
                          <a:schemeClr val="tx1"/>
                        </a:solidFill>
                        <a:latin typeface="+mn-lt"/>
                      </a:endParaRPr>
                    </a:p>
                  </a:txBody>
                  <a:tcPr anchor="ctr"/>
                </a:tc>
              </a:tr>
              <a:tr h="262737">
                <a:tc>
                  <a:txBody>
                    <a:bodyPr/>
                    <a:lstStyle/>
                    <a:p>
                      <a:r>
                        <a:rPr lang="ru-RU" sz="1600" kern="1200" dirty="0" smtClean="0">
                          <a:effectLst/>
                        </a:rPr>
                        <a:t>Риск портфеля, %</a:t>
                      </a:r>
                      <a:endParaRPr lang="ru-RU" sz="1600" kern="1200" dirty="0">
                        <a:solidFill>
                          <a:schemeClr val="dk1"/>
                        </a:solidFill>
                        <a:effectLst/>
                        <a:latin typeface="+mn-lt"/>
                        <a:ea typeface="+mn-ea"/>
                        <a:cs typeface="+mn-cs"/>
                      </a:endParaRPr>
                    </a:p>
                  </a:txBody>
                  <a:tcPr anchor="ctr"/>
                </a:tc>
                <a:tc>
                  <a:txBody>
                    <a:bodyPr/>
                    <a:lstStyle/>
                    <a:p>
                      <a:pPr algn="ctr"/>
                      <a:r>
                        <a:rPr lang="ru-RU" sz="1600" dirty="0" smtClean="0"/>
                        <a:t>2</a:t>
                      </a:r>
                      <a:endParaRPr lang="ru-RU" sz="1600" b="0" dirty="0">
                        <a:solidFill>
                          <a:schemeClr val="tx1"/>
                        </a:solidFill>
                        <a:latin typeface="+mn-lt"/>
                      </a:endParaRPr>
                    </a:p>
                  </a:txBody>
                  <a:tcPr anchor="ctr"/>
                </a:tc>
                <a:tc>
                  <a:txBody>
                    <a:bodyPr/>
                    <a:lstStyle/>
                    <a:p>
                      <a:pPr algn="ctr"/>
                      <a:r>
                        <a:rPr lang="en-US" sz="1600" dirty="0" smtClean="0"/>
                        <a:t>5</a:t>
                      </a:r>
                      <a:endParaRPr lang="ru-RU" sz="1600" b="0" dirty="0">
                        <a:solidFill>
                          <a:schemeClr val="tx1"/>
                        </a:solidFill>
                        <a:latin typeface="+mn-lt"/>
                      </a:endParaRPr>
                    </a:p>
                  </a:txBody>
                  <a:tcPr anchor="ctr"/>
                </a:tc>
                <a:tc>
                  <a:txBody>
                    <a:bodyPr/>
                    <a:lstStyle/>
                    <a:p>
                      <a:pPr algn="ctr"/>
                      <a:r>
                        <a:rPr lang="en-US" sz="1600" dirty="0" smtClean="0"/>
                        <a:t>7</a:t>
                      </a:r>
                      <a:endParaRPr lang="ru-RU" sz="1600" b="0" dirty="0">
                        <a:solidFill>
                          <a:schemeClr val="tx1"/>
                        </a:solidFill>
                        <a:latin typeface="+mn-lt"/>
                      </a:endParaRPr>
                    </a:p>
                  </a:txBody>
                  <a:tcPr anchor="ctr"/>
                </a:tc>
                <a:tc>
                  <a:txBody>
                    <a:bodyPr/>
                    <a:lstStyle/>
                    <a:p>
                      <a:pPr algn="ctr"/>
                      <a:r>
                        <a:rPr lang="en-US" sz="1600" dirty="0" smtClean="0"/>
                        <a:t>6,9</a:t>
                      </a:r>
                      <a:endParaRPr lang="en-US" sz="1600" b="1" dirty="0" smtClean="0">
                        <a:solidFill>
                          <a:schemeClr val="tx1"/>
                        </a:solidFill>
                        <a:latin typeface="+mn-lt"/>
                      </a:endParaRPr>
                    </a:p>
                  </a:txBody>
                  <a:tcPr anchor="ctr"/>
                </a:tc>
              </a:tr>
              <a:tr h="405462">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1600" kern="1200" dirty="0" smtClean="0">
                          <a:effectLst/>
                        </a:rPr>
                        <a:t>Портфель займов, </a:t>
                      </a:r>
                    </a:p>
                    <a:p>
                      <a:pPr marL="0" marR="0" indent="0" algn="l" defTabSz="932753" rtl="0" eaLnBrk="1" fontAlgn="auto" latinLnBrk="0" hangingPunct="1">
                        <a:lnSpc>
                          <a:spcPct val="100000"/>
                        </a:lnSpc>
                        <a:spcBef>
                          <a:spcPts val="0"/>
                        </a:spcBef>
                        <a:spcAft>
                          <a:spcPts val="0"/>
                        </a:spcAft>
                        <a:buClrTx/>
                        <a:buSzTx/>
                        <a:buFontTx/>
                        <a:buNone/>
                        <a:tabLst/>
                        <a:defRPr/>
                      </a:pPr>
                      <a:r>
                        <a:rPr lang="ru-RU" sz="1600" kern="1200" dirty="0" smtClean="0">
                          <a:effectLst/>
                        </a:rPr>
                        <a:t>млн. руб.</a:t>
                      </a:r>
                      <a:endParaRPr lang="ru-RU" sz="1600" b="0" dirty="0" smtClean="0">
                        <a:latin typeface="+mn-lt"/>
                      </a:endParaRPr>
                    </a:p>
                  </a:txBody>
                  <a:tcPr anchor="ctr"/>
                </a:tc>
                <a:tc>
                  <a:txBody>
                    <a:bodyPr/>
                    <a:lstStyle/>
                    <a:p>
                      <a:pPr algn="ctr"/>
                      <a:r>
                        <a:rPr lang="ru-RU" sz="1600" dirty="0" smtClean="0"/>
                        <a:t>56,2</a:t>
                      </a:r>
                      <a:endParaRPr lang="ru-RU" sz="1600" b="0" dirty="0" smtClean="0">
                        <a:solidFill>
                          <a:schemeClr val="tx1"/>
                        </a:solidFill>
                        <a:latin typeface="+mn-lt"/>
                      </a:endParaRPr>
                    </a:p>
                  </a:txBody>
                  <a:tcPr anchor="ctr"/>
                </a:tc>
                <a:tc>
                  <a:txBody>
                    <a:bodyPr/>
                    <a:lstStyle/>
                    <a:p>
                      <a:pPr algn="ctr"/>
                      <a:r>
                        <a:rPr lang="ru-RU" sz="1600" dirty="0" smtClean="0"/>
                        <a:t>67,4</a:t>
                      </a:r>
                      <a:endParaRPr lang="ru-RU" sz="1600" b="0" dirty="0" smtClean="0">
                        <a:solidFill>
                          <a:schemeClr val="tx1"/>
                        </a:solidFill>
                        <a:latin typeface="+mn-lt"/>
                      </a:endParaRPr>
                    </a:p>
                  </a:txBody>
                  <a:tcPr anchor="ctr"/>
                </a:tc>
                <a:tc>
                  <a:txBody>
                    <a:bodyPr/>
                    <a:lstStyle/>
                    <a:p>
                      <a:pPr algn="ctr"/>
                      <a:r>
                        <a:rPr lang="ru-RU" sz="1600" dirty="0" smtClean="0"/>
                        <a:t>100,0</a:t>
                      </a:r>
                      <a:endParaRPr lang="ru-RU" sz="1600" b="0" dirty="0" smtClean="0">
                        <a:solidFill>
                          <a:schemeClr val="tx1"/>
                        </a:solidFill>
                        <a:latin typeface="+mn-lt"/>
                      </a:endParaRPr>
                    </a:p>
                  </a:txBody>
                  <a:tcPr anchor="ctr"/>
                </a:tc>
                <a:tc>
                  <a:txBody>
                    <a:bodyPr/>
                    <a:lstStyle/>
                    <a:p>
                      <a:pPr algn="ctr"/>
                      <a:r>
                        <a:rPr lang="ru-RU" sz="1600" dirty="0" smtClean="0"/>
                        <a:t>113,7</a:t>
                      </a:r>
                      <a:endParaRPr lang="ru-RU" sz="1600" b="1" dirty="0" smtClean="0">
                        <a:solidFill>
                          <a:schemeClr val="tx1"/>
                        </a:solidFill>
                        <a:latin typeface="+mn-lt"/>
                      </a:endParaRPr>
                    </a:p>
                  </a:txBody>
                  <a:tcPr anchor="ctr"/>
                </a:tc>
              </a:tr>
            </a:tbl>
          </a:graphicData>
        </a:graphic>
      </p:graphicFrame>
      <p:graphicFrame>
        <p:nvGraphicFramePr>
          <p:cNvPr id="4" name="Диаграмма 3"/>
          <p:cNvGraphicFramePr/>
          <p:nvPr>
            <p:extLst>
              <p:ext uri="{D42A27DB-BD31-4B8C-83A1-F6EECF244321}">
                <p14:modId xmlns:p14="http://schemas.microsoft.com/office/powerpoint/2010/main" val="2354500179"/>
              </p:ext>
            </p:extLst>
          </p:nvPr>
        </p:nvGraphicFramePr>
        <p:xfrm>
          <a:off x="3164288" y="676966"/>
          <a:ext cx="6604000" cy="59143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Таблица 20"/>
          <p:cNvGraphicFramePr>
            <a:graphicFrameLocks noGrp="1"/>
          </p:cNvGraphicFramePr>
          <p:nvPr>
            <p:extLst>
              <p:ext uri="{D42A27DB-BD31-4B8C-83A1-F6EECF244321}">
                <p14:modId xmlns:p14="http://schemas.microsoft.com/office/powerpoint/2010/main" val="2293800655"/>
              </p:ext>
            </p:extLst>
          </p:nvPr>
        </p:nvGraphicFramePr>
        <p:xfrm>
          <a:off x="8994835" y="4259457"/>
          <a:ext cx="457200" cy="2261876"/>
        </p:xfrm>
        <a:graphic>
          <a:graphicData uri="http://schemas.openxmlformats.org/drawingml/2006/table">
            <a:tbl>
              <a:tblPr>
                <a:tableStyleId>{5C22544A-7EE6-4342-B048-85BDC9FD1C3A}</a:tableStyleId>
              </a:tblPr>
              <a:tblGrid>
                <a:gridCol w="457200"/>
              </a:tblGrid>
              <a:tr h="283968">
                <a:tc>
                  <a:txBody>
                    <a:bodyPr/>
                    <a:lstStyle/>
                    <a:p>
                      <a:pPr algn="ctr" fontAlgn="b"/>
                      <a:r>
                        <a:rPr lang="ru-RU" sz="1600" b="1" u="none" strike="noStrike" dirty="0" smtClean="0">
                          <a:effectLst/>
                        </a:rPr>
                        <a:t>22</a:t>
                      </a:r>
                      <a:endParaRPr lang="ru-RU" sz="1600" b="1" i="0" u="none" strike="noStrike" dirty="0">
                        <a:solidFill>
                          <a:srgbClr val="000000"/>
                        </a:solidFill>
                        <a:effectLst/>
                        <a:latin typeface="Calibri" panose="020F0502020204030204" pitchFamily="34" charset="0"/>
                      </a:endParaRPr>
                    </a:p>
                  </a:txBody>
                  <a:tcPr marL="6001" marR="6001" marT="6001" marB="0" anchor="ctr">
                    <a:noFill/>
                  </a:tcPr>
                </a:tc>
              </a:tr>
              <a:tr h="313780">
                <a:tc>
                  <a:txBody>
                    <a:bodyPr/>
                    <a:lstStyle/>
                    <a:p>
                      <a:pPr algn="ctr" fontAlgn="b"/>
                      <a:r>
                        <a:rPr lang="ru-RU" sz="1600" b="1" u="none" strike="noStrike" dirty="0" smtClean="0">
                          <a:effectLst/>
                        </a:rPr>
                        <a:t>20</a:t>
                      </a:r>
                      <a:endParaRPr lang="ru-RU" sz="1600" b="1" i="0" u="none" strike="noStrike" dirty="0">
                        <a:solidFill>
                          <a:srgbClr val="000000"/>
                        </a:solidFill>
                        <a:effectLst/>
                        <a:latin typeface="Calibri" panose="020F0502020204030204" pitchFamily="34" charset="0"/>
                      </a:endParaRPr>
                    </a:p>
                  </a:txBody>
                  <a:tcPr marL="6001" marR="6001" marT="6001" marB="0" anchor="ctr">
                    <a:noFill/>
                  </a:tcPr>
                </a:tc>
              </a:tr>
              <a:tr h="238670">
                <a:tc>
                  <a:txBody>
                    <a:bodyPr/>
                    <a:lstStyle/>
                    <a:p>
                      <a:pPr algn="ctr" fontAlgn="b"/>
                      <a:r>
                        <a:rPr lang="ru-RU" sz="1600" b="1" u="none" strike="noStrike" dirty="0" smtClean="0">
                          <a:effectLst/>
                        </a:rPr>
                        <a:t>17</a:t>
                      </a:r>
                      <a:endParaRPr lang="ru-RU" sz="1600" b="1" i="0" u="none" strike="noStrike" dirty="0">
                        <a:solidFill>
                          <a:srgbClr val="000000"/>
                        </a:solidFill>
                        <a:effectLst/>
                        <a:latin typeface="Calibri" panose="020F0502020204030204" pitchFamily="34" charset="0"/>
                      </a:endParaRPr>
                    </a:p>
                  </a:txBody>
                  <a:tcPr marL="6001" marR="6001" marT="6001" marB="0" anchor="ctr">
                    <a:noFill/>
                  </a:tcPr>
                </a:tc>
              </a:tr>
              <a:tr h="244781">
                <a:tc>
                  <a:txBody>
                    <a:bodyPr/>
                    <a:lstStyle/>
                    <a:p>
                      <a:pPr algn="ctr" fontAlgn="b"/>
                      <a:r>
                        <a:rPr lang="ru-RU" sz="1600" b="1" u="none" strike="noStrike" dirty="0" smtClean="0">
                          <a:effectLst/>
                        </a:rPr>
                        <a:t>13</a:t>
                      </a:r>
                      <a:endParaRPr lang="ru-RU" sz="1600" b="1" i="0" u="none" strike="noStrike" dirty="0">
                        <a:solidFill>
                          <a:srgbClr val="000000"/>
                        </a:solidFill>
                        <a:effectLst/>
                        <a:latin typeface="Calibri" panose="020F0502020204030204" pitchFamily="34" charset="0"/>
                      </a:endParaRPr>
                    </a:p>
                  </a:txBody>
                  <a:tcPr marL="6001" marR="6001" marT="6001" marB="0" anchor="ctr">
                    <a:noFill/>
                  </a:tcPr>
                </a:tc>
              </a:tr>
              <a:tr h="313780">
                <a:tc>
                  <a:txBody>
                    <a:bodyPr/>
                    <a:lstStyle/>
                    <a:p>
                      <a:pPr algn="ctr" fontAlgn="b"/>
                      <a:r>
                        <a:rPr lang="ru-RU" sz="1600" b="1" u="none" strike="noStrike" dirty="0" smtClean="0">
                          <a:effectLst/>
                        </a:rPr>
                        <a:t>8</a:t>
                      </a:r>
                      <a:endParaRPr lang="ru-RU" sz="1600" b="1" i="0" u="none" strike="noStrike" dirty="0">
                        <a:solidFill>
                          <a:srgbClr val="000000"/>
                        </a:solidFill>
                        <a:effectLst/>
                        <a:latin typeface="Calibri" panose="020F0502020204030204" pitchFamily="34" charset="0"/>
                      </a:endParaRPr>
                    </a:p>
                  </a:txBody>
                  <a:tcPr marL="6001" marR="6001" marT="6001" marB="0" anchor="ctr">
                    <a:noFill/>
                  </a:tcPr>
                </a:tc>
              </a:tr>
              <a:tr h="301508">
                <a:tc>
                  <a:txBody>
                    <a:bodyPr/>
                    <a:lstStyle/>
                    <a:p>
                      <a:pPr algn="ctr" fontAlgn="b"/>
                      <a:r>
                        <a:rPr lang="ru-RU" sz="1600" b="1" u="none" strike="noStrike" dirty="0" smtClean="0">
                          <a:effectLst/>
                        </a:rPr>
                        <a:t>7</a:t>
                      </a:r>
                      <a:endParaRPr lang="ru-RU" sz="1600" b="1" i="0" u="none" strike="noStrike" dirty="0">
                        <a:solidFill>
                          <a:srgbClr val="000000"/>
                        </a:solidFill>
                        <a:effectLst/>
                        <a:latin typeface="Calibri" panose="020F0502020204030204" pitchFamily="34" charset="0"/>
                      </a:endParaRPr>
                    </a:p>
                  </a:txBody>
                  <a:tcPr marL="6001" marR="6001" marT="6001" marB="0" anchor="ctr">
                    <a:noFill/>
                  </a:tcPr>
                </a:tc>
              </a:tr>
              <a:tr h="299317">
                <a:tc>
                  <a:txBody>
                    <a:bodyPr/>
                    <a:lstStyle/>
                    <a:p>
                      <a:pPr algn="ctr" fontAlgn="b"/>
                      <a:r>
                        <a:rPr lang="ru-RU" sz="1600" b="1" u="none" strike="noStrike" kern="1200" dirty="0" smtClean="0">
                          <a:solidFill>
                            <a:schemeClr val="dk1"/>
                          </a:solidFill>
                          <a:effectLst/>
                          <a:latin typeface="+mn-lt"/>
                          <a:ea typeface="+mn-ea"/>
                          <a:cs typeface="+mn-cs"/>
                        </a:rPr>
                        <a:t>4</a:t>
                      </a:r>
                      <a:endParaRPr lang="ru-RU" sz="1600" b="1" u="none" strike="noStrike" kern="1200" dirty="0">
                        <a:solidFill>
                          <a:schemeClr val="dk1"/>
                        </a:solidFill>
                        <a:effectLst/>
                        <a:latin typeface="+mn-lt"/>
                        <a:ea typeface="+mn-ea"/>
                        <a:cs typeface="+mn-cs"/>
                      </a:endParaRPr>
                    </a:p>
                  </a:txBody>
                  <a:tcPr marL="6001" marR="6001" marT="6001" marB="0" anchor="ctr">
                    <a:noFill/>
                  </a:tcPr>
                </a:tc>
              </a:tr>
              <a:tr h="242724">
                <a:tc>
                  <a:txBody>
                    <a:bodyPr/>
                    <a:lstStyle/>
                    <a:p>
                      <a:pPr algn="ctr" fontAlgn="b"/>
                      <a:r>
                        <a:rPr lang="ru-RU" sz="1600" b="1" u="none" strike="noStrike" kern="1200" dirty="0" smtClean="0">
                          <a:solidFill>
                            <a:schemeClr val="dk1"/>
                          </a:solidFill>
                          <a:effectLst/>
                          <a:latin typeface="+mn-lt"/>
                          <a:ea typeface="+mn-ea"/>
                          <a:cs typeface="+mn-cs"/>
                        </a:rPr>
                        <a:t>9</a:t>
                      </a:r>
                      <a:endParaRPr lang="ru-RU" sz="1600" b="1" u="none" strike="noStrike" kern="1200" dirty="0">
                        <a:solidFill>
                          <a:schemeClr val="dk1"/>
                        </a:solidFill>
                        <a:effectLst/>
                        <a:latin typeface="+mn-lt"/>
                        <a:ea typeface="+mn-ea"/>
                        <a:cs typeface="+mn-cs"/>
                      </a:endParaRPr>
                    </a:p>
                  </a:txBody>
                  <a:tcPr marL="6001" marR="6001" marT="6001" marB="0" anchor="ctr">
                    <a:noFill/>
                  </a:tcPr>
                </a:tc>
              </a:tr>
            </a:tbl>
          </a:graphicData>
        </a:graphic>
      </p:graphicFrame>
      <p:sp>
        <p:nvSpPr>
          <p:cNvPr id="23" name="TextBox 34"/>
          <p:cNvSpPr txBox="1"/>
          <p:nvPr/>
        </p:nvSpPr>
        <p:spPr>
          <a:xfrm>
            <a:off x="8999142" y="3815040"/>
            <a:ext cx="448585" cy="369332"/>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smtClean="0">
                <a:solidFill>
                  <a:prstClr val="black"/>
                </a:solidFill>
              </a:rPr>
              <a:t>(%)</a:t>
            </a:r>
            <a:endParaRPr lang="ru-RU" sz="1800" b="1" dirty="0">
              <a:solidFill>
                <a:prstClr val="black"/>
              </a:solidFill>
            </a:endParaRPr>
          </a:p>
        </p:txBody>
      </p:sp>
      <p:sp>
        <p:nvSpPr>
          <p:cNvPr id="17" name="Прямоугольник 16"/>
          <p:cNvSpPr/>
          <p:nvPr/>
        </p:nvSpPr>
        <p:spPr>
          <a:xfrm>
            <a:off x="561975" y="4051973"/>
            <a:ext cx="4924425" cy="369332"/>
          </a:xfrm>
          <a:prstGeom prst="rect">
            <a:avLst/>
          </a:prstGeom>
        </p:spPr>
        <p:txBody>
          <a:bodyPr wrap="square">
            <a:spAutoFit/>
          </a:bodyPr>
          <a:lstStyle/>
          <a:p>
            <a:pPr algn="ctr"/>
            <a:r>
              <a:rPr lang="ru-RU" b="1" dirty="0" smtClean="0">
                <a:solidFill>
                  <a:srgbClr val="00B050"/>
                </a:solidFill>
                <a:latin typeface="Arial" pitchFamily="34" charset="0"/>
                <a:cs typeface="Arial" pitchFamily="34" charset="0"/>
              </a:rPr>
              <a:t>ПЛАНЫ НА 2016 ГОД</a:t>
            </a:r>
          </a:p>
        </p:txBody>
      </p:sp>
    </p:spTree>
    <p:extLst>
      <p:ext uri="{BB962C8B-B14F-4D97-AF65-F5344CB8AC3E}">
        <p14:creationId xmlns:p14="http://schemas.microsoft.com/office/powerpoint/2010/main" val="19199781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0"/>
          </p:nvPr>
        </p:nvSpPr>
        <p:spPr/>
        <p:txBody>
          <a:bodyPr/>
          <a:lstStyle/>
          <a:p>
            <a:pPr>
              <a:defRPr/>
            </a:pPr>
            <a:fld id="{A75F70F0-0F10-43DB-B21C-44BBECAE22B0}" type="slidenum">
              <a:rPr lang="en-US" altLang="ru-RU" smtClean="0"/>
              <a:pPr>
                <a:defRPr/>
              </a:pPr>
              <a:t>23</a:t>
            </a:fld>
            <a:endParaRPr lang="en-US" altLang="ru-RU" dirty="0"/>
          </a:p>
        </p:txBody>
      </p:sp>
      <p:sp>
        <p:nvSpPr>
          <p:cNvPr id="2" name="Заголовок 1"/>
          <p:cNvSpPr>
            <a:spLocks noGrp="1"/>
          </p:cNvSpPr>
          <p:nvPr>
            <p:ph type="title"/>
          </p:nvPr>
        </p:nvSpPr>
        <p:spPr>
          <a:xfrm>
            <a:off x="123825" y="38100"/>
            <a:ext cx="9505950" cy="1169551"/>
          </a:xfrm>
        </p:spPr>
        <p:txBody>
          <a:bodyPr/>
          <a:lstStyle/>
          <a:p>
            <a:pPr algn="ctr"/>
            <a:r>
              <a:rPr lang="ru-RU" sz="2800" dirty="0" smtClean="0">
                <a:latin typeface="Arial Narrow" pitchFamily="34" charset="0"/>
              </a:rPr>
              <a:t>Московский областной </a:t>
            </a:r>
            <a:r>
              <a:rPr lang="ru-RU" sz="2800" dirty="0">
                <a:latin typeface="Arial Narrow" pitchFamily="34" charset="0"/>
              </a:rPr>
              <a:t>гарантийный фонд</a:t>
            </a:r>
            <a:r>
              <a:rPr lang="ru-RU" sz="1800" dirty="0" smtClean="0">
                <a:latin typeface="Arial Narrow" pitchFamily="34" charset="0"/>
              </a:rPr>
              <a:t/>
            </a:r>
            <a:br>
              <a:rPr lang="ru-RU" sz="1800" dirty="0" smtClean="0">
                <a:latin typeface="Arial Narrow" pitchFamily="34" charset="0"/>
              </a:rPr>
            </a:br>
            <a:r>
              <a:rPr lang="ru-RU" sz="1600" dirty="0" smtClean="0">
                <a:latin typeface="Arial Narrow" pitchFamily="34" charset="0"/>
              </a:rPr>
              <a:t/>
            </a:r>
            <a:br>
              <a:rPr lang="ru-RU" sz="1600" dirty="0" smtClean="0">
                <a:latin typeface="Arial Narrow" pitchFamily="34" charset="0"/>
              </a:rPr>
            </a:br>
            <a:r>
              <a:rPr lang="ru-RU" sz="1600" dirty="0">
                <a:solidFill>
                  <a:srgbClr val="00B050"/>
                </a:solidFill>
              </a:rPr>
              <a:t>В 2015 году Рейтинговое агентство </a:t>
            </a:r>
            <a:r>
              <a:rPr lang="en-US" sz="1600" dirty="0">
                <a:solidFill>
                  <a:srgbClr val="00B050"/>
                </a:solidFill>
                <a:latin typeface="Arial Narrow" pitchFamily="34" charset="0"/>
              </a:rPr>
              <a:t>RAEX </a:t>
            </a:r>
            <a:r>
              <a:rPr lang="ru-RU" sz="1600" dirty="0" smtClean="0">
                <a:solidFill>
                  <a:srgbClr val="00B050"/>
                </a:solidFill>
                <a:latin typeface="Arial Narrow" pitchFamily="34" charset="0"/>
              </a:rPr>
              <a:t>(</a:t>
            </a:r>
            <a:r>
              <a:rPr lang="ru-RU" sz="1600" dirty="0" smtClean="0">
                <a:solidFill>
                  <a:srgbClr val="00B050"/>
                </a:solidFill>
              </a:rPr>
              <a:t>Эксперт РА) </a:t>
            </a:r>
            <a:r>
              <a:rPr lang="ru-RU" sz="1600" dirty="0">
                <a:solidFill>
                  <a:srgbClr val="00B050"/>
                </a:solidFill>
              </a:rPr>
              <a:t>присвоило Московскому областному гарантийному фонду рейтинг надежности гарантийного покрытия </a:t>
            </a:r>
            <a:r>
              <a:rPr lang="ru-RU" sz="1600" dirty="0" smtClean="0">
                <a:solidFill>
                  <a:srgbClr val="00B050"/>
                </a:solidFill>
              </a:rPr>
              <a:t>на </a:t>
            </a:r>
            <a:r>
              <a:rPr lang="ru-RU" sz="1600" dirty="0">
                <a:solidFill>
                  <a:srgbClr val="00B050"/>
                </a:solidFill>
              </a:rPr>
              <a:t>уровне А</a:t>
            </a:r>
            <a:r>
              <a:rPr lang="ru-RU" sz="1600" dirty="0" smtClean="0">
                <a:solidFill>
                  <a:srgbClr val="00B050"/>
                </a:solidFill>
              </a:rPr>
              <a:t>+</a:t>
            </a:r>
            <a:endParaRPr lang="ru-RU" sz="1600" dirty="0">
              <a:solidFill>
                <a:srgbClr val="00B050"/>
              </a:solidFill>
            </a:endParaRPr>
          </a:p>
        </p:txBody>
      </p:sp>
      <p:sp>
        <p:nvSpPr>
          <p:cNvPr id="4" name="Прямоугольник 3"/>
          <p:cNvSpPr/>
          <p:nvPr/>
        </p:nvSpPr>
        <p:spPr>
          <a:xfrm>
            <a:off x="409575" y="1228695"/>
            <a:ext cx="9220200" cy="40011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sz="2000" b="1" dirty="0" smtClean="0">
                <a:solidFill>
                  <a:prstClr val="black"/>
                </a:solidFill>
              </a:rPr>
              <a:t>Поручительства до 50% от суммы кредита</a:t>
            </a:r>
            <a:r>
              <a:rPr lang="ru-RU" b="1" dirty="0" smtClean="0">
                <a:solidFill>
                  <a:prstClr val="black"/>
                </a:solidFill>
              </a:rPr>
              <a:t>   </a:t>
            </a:r>
            <a:endParaRPr lang="ru-RU" sz="1600" b="1" dirty="0">
              <a:solidFill>
                <a:prstClr val="black"/>
              </a:solidFill>
            </a:endParaRPr>
          </a:p>
        </p:txBody>
      </p:sp>
      <p:sp>
        <p:nvSpPr>
          <p:cNvPr id="6" name="Прямоугольник 5"/>
          <p:cNvSpPr/>
          <p:nvPr/>
        </p:nvSpPr>
        <p:spPr>
          <a:xfrm>
            <a:off x="457200" y="5491042"/>
            <a:ext cx="4924425" cy="369332"/>
          </a:xfrm>
          <a:prstGeom prst="rect">
            <a:avLst/>
          </a:prstGeom>
        </p:spPr>
        <p:txBody>
          <a:bodyPr wrap="square">
            <a:spAutoFit/>
          </a:bodyPr>
          <a:lstStyle/>
          <a:p>
            <a:pPr algn="ctr"/>
            <a:r>
              <a:rPr lang="ru-RU" b="1" dirty="0" smtClean="0">
                <a:solidFill>
                  <a:srgbClr val="00B050"/>
                </a:solidFill>
                <a:latin typeface="Arial" pitchFamily="34" charset="0"/>
                <a:cs typeface="Arial" pitchFamily="34" charset="0"/>
              </a:rPr>
              <a:t>ПЛАНЫ НА 2016 ГОД</a:t>
            </a:r>
          </a:p>
        </p:txBody>
      </p:sp>
      <p:cxnSp>
        <p:nvCxnSpPr>
          <p:cNvPr id="8" name="Прямая соединительная линия 7"/>
          <p:cNvCxnSpPr/>
          <p:nvPr/>
        </p:nvCxnSpPr>
        <p:spPr bwMode="auto">
          <a:xfrm flipH="1">
            <a:off x="6086475" y="2095500"/>
            <a:ext cx="9525" cy="4229100"/>
          </a:xfrm>
          <a:prstGeom prst="line">
            <a:avLst/>
          </a:prstGeom>
          <a:solidFill>
            <a:schemeClr val="accent1"/>
          </a:solidFill>
          <a:ln w="12700" cap="flat" cmpd="sng" algn="ctr">
            <a:solidFill>
              <a:srgbClr val="23669D"/>
            </a:solidFill>
            <a:prstDash val="solid"/>
            <a:round/>
            <a:headEnd type="none" w="med" len="med"/>
            <a:tailEnd type="none" w="med" len="med"/>
          </a:ln>
          <a:effectLst/>
        </p:spPr>
      </p:cxnSp>
      <p:sp>
        <p:nvSpPr>
          <p:cNvPr id="12" name="Прямоугольник 11"/>
          <p:cNvSpPr/>
          <p:nvPr/>
        </p:nvSpPr>
        <p:spPr>
          <a:xfrm>
            <a:off x="409574" y="5886449"/>
            <a:ext cx="5057776" cy="830997"/>
          </a:xfrm>
          <a:prstGeom prst="rect">
            <a:avLst/>
          </a:prstGeom>
        </p:spPr>
        <p:txBody>
          <a:bodyPr wrap="square">
            <a:spAutoFit/>
          </a:bodyPr>
          <a:lstStyle/>
          <a:p>
            <a:pPr marL="285750" indent="-285750">
              <a:buFont typeface="Wingdings" pitchFamily="2" charset="2"/>
              <a:buChar char="§"/>
            </a:pPr>
            <a:r>
              <a:rPr lang="ru-RU" sz="1600" b="1" dirty="0" smtClean="0">
                <a:solidFill>
                  <a:prstClr val="black"/>
                </a:solidFill>
                <a:latin typeface="Arial" pitchFamily="34" charset="0"/>
                <a:cs typeface="Arial" pitchFamily="34" charset="0"/>
              </a:rPr>
              <a:t>Представление не менее 100 поручительств; </a:t>
            </a:r>
          </a:p>
          <a:p>
            <a:pPr marL="285750" indent="-285750">
              <a:buFont typeface="Wingdings" pitchFamily="2" charset="2"/>
              <a:buChar char="§"/>
            </a:pPr>
            <a:r>
              <a:rPr lang="ru-RU" sz="1600" b="1" dirty="0" smtClean="0">
                <a:solidFill>
                  <a:prstClr val="black"/>
                </a:solidFill>
                <a:latin typeface="Arial" pitchFamily="34" charset="0"/>
                <a:cs typeface="Arial" pitchFamily="34" charset="0"/>
              </a:rPr>
              <a:t>Расширение услуг: </a:t>
            </a:r>
            <a:r>
              <a:rPr lang="ru-RU" sz="1600" b="1" i="1" dirty="0" smtClean="0">
                <a:solidFill>
                  <a:prstClr val="black"/>
                </a:solidFill>
                <a:latin typeface="Arial" pitchFamily="34" charset="0"/>
                <a:cs typeface="Arial" pitchFamily="34" charset="0"/>
              </a:rPr>
              <a:t>предоставление</a:t>
            </a:r>
            <a:r>
              <a:rPr lang="ru-RU" sz="1600" b="1" dirty="0" smtClean="0">
                <a:solidFill>
                  <a:prstClr val="black"/>
                </a:solidFill>
                <a:latin typeface="Arial" pitchFamily="34" charset="0"/>
                <a:cs typeface="Arial" pitchFamily="34" charset="0"/>
              </a:rPr>
              <a:t> </a:t>
            </a:r>
            <a:r>
              <a:rPr lang="ru-RU" sz="1600" b="1" i="1" dirty="0" smtClean="0">
                <a:solidFill>
                  <a:prstClr val="black"/>
                </a:solidFill>
                <a:latin typeface="Arial" pitchFamily="34" charset="0"/>
                <a:cs typeface="Arial" pitchFamily="34" charset="0"/>
              </a:rPr>
              <a:t>поручительств по банковской гарантии</a:t>
            </a:r>
            <a:endParaRPr lang="ru-RU" sz="1600" dirty="0">
              <a:solidFill>
                <a:prstClr val="black"/>
              </a:solidFill>
            </a:endParaRPr>
          </a:p>
        </p:txBody>
      </p:sp>
      <p:graphicFrame>
        <p:nvGraphicFramePr>
          <p:cNvPr id="11" name="Диаграмма 10"/>
          <p:cNvGraphicFramePr/>
          <p:nvPr>
            <p:extLst>
              <p:ext uri="{D42A27DB-BD31-4B8C-83A1-F6EECF244321}">
                <p14:modId xmlns:p14="http://schemas.microsoft.com/office/powerpoint/2010/main" val="805199528"/>
              </p:ext>
            </p:extLst>
          </p:nvPr>
        </p:nvGraphicFramePr>
        <p:xfrm>
          <a:off x="4343400" y="656237"/>
          <a:ext cx="5448300" cy="60612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Таблица 13"/>
          <p:cNvGraphicFramePr>
            <a:graphicFrameLocks noGrp="1"/>
          </p:cNvGraphicFramePr>
          <p:nvPr>
            <p:extLst>
              <p:ext uri="{D42A27DB-BD31-4B8C-83A1-F6EECF244321}">
                <p14:modId xmlns:p14="http://schemas.microsoft.com/office/powerpoint/2010/main" val="1954312039"/>
              </p:ext>
            </p:extLst>
          </p:nvPr>
        </p:nvGraphicFramePr>
        <p:xfrm>
          <a:off x="8861425" y="4651925"/>
          <a:ext cx="457200" cy="2004643"/>
        </p:xfrm>
        <a:graphic>
          <a:graphicData uri="http://schemas.openxmlformats.org/drawingml/2006/table">
            <a:tbl>
              <a:tblPr>
                <a:tableStyleId>{5C22544A-7EE6-4342-B048-85BDC9FD1C3A}</a:tableStyleId>
              </a:tblPr>
              <a:tblGrid>
                <a:gridCol w="457200"/>
              </a:tblGrid>
              <a:tr h="313780">
                <a:tc>
                  <a:txBody>
                    <a:bodyPr/>
                    <a:lstStyle/>
                    <a:p>
                      <a:pPr algn="ctr" fontAlgn="b"/>
                      <a:r>
                        <a:rPr lang="ru-RU" sz="1600" b="1" u="none" strike="noStrike" dirty="0" smtClean="0">
                          <a:effectLst/>
                        </a:rPr>
                        <a:t>40</a:t>
                      </a:r>
                      <a:endParaRPr lang="ru-RU" sz="1600" b="1" i="0" u="none" strike="noStrike" dirty="0">
                        <a:solidFill>
                          <a:srgbClr val="000000"/>
                        </a:solidFill>
                        <a:effectLst/>
                        <a:latin typeface="Calibri" panose="020F0502020204030204" pitchFamily="34" charset="0"/>
                      </a:endParaRPr>
                    </a:p>
                  </a:txBody>
                  <a:tcPr marL="6001" marR="6001" marT="6001" marB="0" anchor="ctr">
                    <a:noFill/>
                  </a:tcPr>
                </a:tc>
              </a:tr>
              <a:tr h="313780">
                <a:tc>
                  <a:txBody>
                    <a:bodyPr/>
                    <a:lstStyle/>
                    <a:p>
                      <a:pPr algn="ctr" fontAlgn="b"/>
                      <a:r>
                        <a:rPr lang="ru-RU" sz="1600" b="1" u="none" strike="noStrike" dirty="0" smtClean="0">
                          <a:effectLst/>
                        </a:rPr>
                        <a:t>33</a:t>
                      </a:r>
                      <a:endParaRPr lang="ru-RU" sz="1600" b="1" i="0" u="none" strike="noStrike" dirty="0">
                        <a:solidFill>
                          <a:srgbClr val="000000"/>
                        </a:solidFill>
                        <a:effectLst/>
                        <a:latin typeface="Calibri" panose="020F0502020204030204" pitchFamily="34" charset="0"/>
                      </a:endParaRPr>
                    </a:p>
                  </a:txBody>
                  <a:tcPr marL="6001" marR="6001" marT="6001" marB="0" anchor="ctr">
                    <a:noFill/>
                  </a:tcPr>
                </a:tc>
              </a:tr>
              <a:tr h="313780">
                <a:tc>
                  <a:txBody>
                    <a:bodyPr/>
                    <a:lstStyle/>
                    <a:p>
                      <a:pPr algn="ctr" fontAlgn="b"/>
                      <a:r>
                        <a:rPr lang="ru-RU" sz="1600" b="1" u="none" strike="noStrike" dirty="0" smtClean="0">
                          <a:effectLst/>
                        </a:rPr>
                        <a:t>14</a:t>
                      </a:r>
                      <a:endParaRPr lang="ru-RU" sz="1600" b="1" i="0" u="none" strike="noStrike" dirty="0">
                        <a:solidFill>
                          <a:srgbClr val="000000"/>
                        </a:solidFill>
                        <a:effectLst/>
                        <a:latin typeface="Calibri" panose="020F0502020204030204" pitchFamily="34" charset="0"/>
                      </a:endParaRPr>
                    </a:p>
                  </a:txBody>
                  <a:tcPr marL="6001" marR="6001" marT="6001" marB="0" anchor="ctr">
                    <a:noFill/>
                  </a:tcPr>
                </a:tc>
              </a:tr>
              <a:tr h="244781">
                <a:tc>
                  <a:txBody>
                    <a:bodyPr/>
                    <a:lstStyle/>
                    <a:p>
                      <a:pPr algn="ctr" fontAlgn="b"/>
                      <a:r>
                        <a:rPr lang="ru-RU" sz="1600" b="1" u="none" strike="noStrike" dirty="0" smtClean="0">
                          <a:effectLst/>
                        </a:rPr>
                        <a:t>5</a:t>
                      </a:r>
                      <a:endParaRPr lang="ru-RU" sz="1600" b="1" i="0" u="none" strike="noStrike" dirty="0">
                        <a:solidFill>
                          <a:srgbClr val="000000"/>
                        </a:solidFill>
                        <a:effectLst/>
                        <a:latin typeface="Calibri" panose="020F0502020204030204" pitchFamily="34" charset="0"/>
                      </a:endParaRPr>
                    </a:p>
                  </a:txBody>
                  <a:tcPr marL="6001" marR="6001" marT="6001" marB="0" anchor="ctr">
                    <a:noFill/>
                  </a:tcPr>
                </a:tc>
              </a:tr>
              <a:tr h="313780">
                <a:tc>
                  <a:txBody>
                    <a:bodyPr/>
                    <a:lstStyle/>
                    <a:p>
                      <a:pPr algn="ctr" fontAlgn="b"/>
                      <a:r>
                        <a:rPr lang="ru-RU" sz="1600" b="1" u="none" strike="noStrike" dirty="0" smtClean="0">
                          <a:effectLst/>
                        </a:rPr>
                        <a:t>2</a:t>
                      </a:r>
                      <a:endParaRPr lang="ru-RU" sz="1600" b="1" i="0" u="none" strike="noStrike" dirty="0">
                        <a:solidFill>
                          <a:srgbClr val="000000"/>
                        </a:solidFill>
                        <a:effectLst/>
                        <a:latin typeface="Calibri" panose="020F0502020204030204" pitchFamily="34" charset="0"/>
                      </a:endParaRPr>
                    </a:p>
                  </a:txBody>
                  <a:tcPr marL="6001" marR="6001" marT="6001" marB="0" anchor="ctr">
                    <a:noFill/>
                  </a:tcPr>
                </a:tc>
              </a:tr>
              <a:tr h="242724">
                <a:tc>
                  <a:txBody>
                    <a:bodyPr/>
                    <a:lstStyle/>
                    <a:p>
                      <a:pPr algn="ctr" fontAlgn="b"/>
                      <a:r>
                        <a:rPr lang="ru-RU" sz="1600" b="1" u="none" strike="noStrike" dirty="0" smtClean="0">
                          <a:effectLst/>
                        </a:rPr>
                        <a:t>2</a:t>
                      </a:r>
                      <a:endParaRPr lang="ru-RU" sz="1600" b="1" i="0" u="none" strike="noStrike" dirty="0">
                        <a:solidFill>
                          <a:srgbClr val="000000"/>
                        </a:solidFill>
                        <a:effectLst/>
                        <a:latin typeface="Calibri" panose="020F0502020204030204" pitchFamily="34" charset="0"/>
                      </a:endParaRPr>
                    </a:p>
                  </a:txBody>
                  <a:tcPr marL="6001" marR="6001" marT="6001" marB="0" anchor="ctr">
                    <a:noFill/>
                  </a:tcPr>
                </a:tc>
              </a:tr>
              <a:tr h="242724">
                <a:tc>
                  <a:txBody>
                    <a:bodyPr/>
                    <a:lstStyle/>
                    <a:p>
                      <a:pPr algn="ctr" fontAlgn="b"/>
                      <a:r>
                        <a:rPr lang="ru-RU" sz="1600" b="1" u="none" strike="noStrike" dirty="0" smtClean="0">
                          <a:effectLst/>
                        </a:rPr>
                        <a:t>4</a:t>
                      </a:r>
                      <a:endParaRPr lang="ru-RU" sz="1600" b="1" i="0" u="none" strike="noStrike" dirty="0">
                        <a:solidFill>
                          <a:srgbClr val="000000"/>
                        </a:solidFill>
                        <a:effectLst/>
                        <a:latin typeface="Calibri" panose="020F0502020204030204" pitchFamily="34" charset="0"/>
                      </a:endParaRPr>
                    </a:p>
                  </a:txBody>
                  <a:tcPr marL="6001" marR="6001" marT="6001" marB="0" anchor="ctr">
                    <a:noFill/>
                  </a:tcPr>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898835678"/>
              </p:ext>
            </p:extLst>
          </p:nvPr>
        </p:nvGraphicFramePr>
        <p:xfrm>
          <a:off x="180977" y="1827157"/>
          <a:ext cx="5829299" cy="2992493"/>
        </p:xfrm>
        <a:graphic>
          <a:graphicData uri="http://schemas.openxmlformats.org/drawingml/2006/table">
            <a:tbl>
              <a:tblPr bandRow="1">
                <a:tableStyleId>{5FD0F851-EC5A-4D38-B0AD-8093EC10F338}</a:tableStyleId>
              </a:tblPr>
              <a:tblGrid>
                <a:gridCol w="2447923"/>
                <a:gridCol w="990600"/>
                <a:gridCol w="800100"/>
                <a:gridCol w="695325"/>
                <a:gridCol w="895351"/>
              </a:tblGrid>
              <a:tr h="682089">
                <a:tc>
                  <a:txBody>
                    <a:bodyPr/>
                    <a:lstStyle/>
                    <a:p>
                      <a:pPr algn="ctr"/>
                      <a:r>
                        <a:rPr lang="ru-RU" sz="1600" dirty="0" smtClean="0"/>
                        <a:t>Показатели</a:t>
                      </a:r>
                      <a:endParaRPr lang="ru-RU" sz="1600" b="1" dirty="0">
                        <a:solidFill>
                          <a:schemeClr val="tx1"/>
                        </a:solidFill>
                        <a:latin typeface="+mn-lt"/>
                      </a:endParaRPr>
                    </a:p>
                  </a:txBody>
                  <a:tcPr anchor="ctr"/>
                </a:tc>
                <a:tc>
                  <a:txBody>
                    <a:bodyPr/>
                    <a:lstStyle/>
                    <a:p>
                      <a:pPr algn="ctr"/>
                      <a:r>
                        <a:rPr lang="ru-RU" sz="1600" dirty="0" smtClean="0"/>
                        <a:t>Всего</a:t>
                      </a:r>
                      <a:endParaRPr lang="ru-RU" sz="1600" b="1" dirty="0">
                        <a:solidFill>
                          <a:schemeClr val="tx1"/>
                        </a:solidFill>
                        <a:latin typeface="+mn-lt"/>
                      </a:endParaRPr>
                    </a:p>
                  </a:txBody>
                  <a:tcPr anchor="ctr"/>
                </a:tc>
                <a:tc>
                  <a:txBody>
                    <a:bodyPr/>
                    <a:lstStyle/>
                    <a:p>
                      <a:pPr algn="ctr"/>
                      <a:r>
                        <a:rPr lang="ru-RU" sz="1600" dirty="0" smtClean="0"/>
                        <a:t>2014</a:t>
                      </a:r>
                      <a:endParaRPr lang="ru-RU" sz="1600" b="1" dirty="0">
                        <a:solidFill>
                          <a:schemeClr val="tx1"/>
                        </a:solidFill>
                        <a:latin typeface="+mn-lt"/>
                      </a:endParaRPr>
                    </a:p>
                  </a:txBody>
                  <a:tcPr anchor="ctr"/>
                </a:tc>
                <a:tc>
                  <a:txBody>
                    <a:bodyPr/>
                    <a:lstStyle/>
                    <a:p>
                      <a:pPr algn="ctr"/>
                      <a:r>
                        <a:rPr lang="en-US" sz="1600" dirty="0" smtClean="0"/>
                        <a:t>KPI</a:t>
                      </a:r>
                      <a:r>
                        <a:rPr lang="ru-RU" sz="1600" dirty="0" smtClean="0"/>
                        <a:t> 2015</a:t>
                      </a:r>
                      <a:endParaRPr lang="ru-RU" sz="1600" b="1" dirty="0">
                        <a:solidFill>
                          <a:schemeClr val="tx1"/>
                        </a:solidFill>
                        <a:latin typeface="+mn-lt"/>
                      </a:endParaRPr>
                    </a:p>
                  </a:txBody>
                  <a:tcPr anchor="ctr"/>
                </a:tc>
                <a:tc>
                  <a:txBody>
                    <a:bodyPr/>
                    <a:lstStyle/>
                    <a:p>
                      <a:pPr algn="ctr"/>
                      <a:r>
                        <a:rPr lang="ru-RU" sz="1600" dirty="0" smtClean="0"/>
                        <a:t>2015</a:t>
                      </a:r>
                      <a:endParaRPr lang="ru-RU" sz="1600" b="1" dirty="0">
                        <a:solidFill>
                          <a:schemeClr val="tx1"/>
                        </a:solidFill>
                        <a:latin typeface="+mn-lt"/>
                      </a:endParaRPr>
                    </a:p>
                  </a:txBody>
                  <a:tcPr anchor="ctr"/>
                </a:tc>
              </a:tr>
              <a:tr h="565686">
                <a:tc>
                  <a:txBody>
                    <a:bodyPr/>
                    <a:lstStyle/>
                    <a:p>
                      <a:r>
                        <a:rPr lang="ru-RU" sz="1600" dirty="0" smtClean="0"/>
                        <a:t>Выдано поручительств </a:t>
                      </a:r>
                      <a:r>
                        <a:rPr lang="ru-RU" sz="1600" baseline="0" dirty="0" smtClean="0"/>
                        <a:t>(</a:t>
                      </a:r>
                      <a:r>
                        <a:rPr lang="ru-RU" sz="1600" dirty="0" smtClean="0"/>
                        <a:t>шт.)</a:t>
                      </a:r>
                      <a:endParaRPr lang="ru-RU" sz="1600" b="0" dirty="0">
                        <a:latin typeface="+mn-lt"/>
                      </a:endParaRPr>
                    </a:p>
                  </a:txBody>
                  <a:tcPr anchor="ctr"/>
                </a:tc>
                <a:tc>
                  <a:txBody>
                    <a:bodyPr/>
                    <a:lstStyle/>
                    <a:p>
                      <a:pPr algn="ctr"/>
                      <a:r>
                        <a:rPr lang="ru-RU" sz="1600" dirty="0" smtClean="0"/>
                        <a:t>583</a:t>
                      </a:r>
                      <a:endParaRPr lang="ru-RU" sz="1600" b="0" dirty="0">
                        <a:solidFill>
                          <a:schemeClr val="tx1"/>
                        </a:solidFill>
                        <a:latin typeface="+mn-lt"/>
                      </a:endParaRPr>
                    </a:p>
                  </a:txBody>
                  <a:tcPr anchor="ctr"/>
                </a:tc>
                <a:tc>
                  <a:txBody>
                    <a:bodyPr/>
                    <a:lstStyle/>
                    <a:p>
                      <a:pPr algn="ctr"/>
                      <a:r>
                        <a:rPr lang="ru-RU" sz="1600" dirty="0" smtClean="0"/>
                        <a:t>48</a:t>
                      </a:r>
                      <a:endParaRPr lang="ru-RU" sz="1600" b="0" dirty="0">
                        <a:solidFill>
                          <a:schemeClr val="tx1"/>
                        </a:solidFill>
                        <a:latin typeface="+mn-lt"/>
                      </a:endParaRPr>
                    </a:p>
                  </a:txBody>
                  <a:tcPr anchor="ctr"/>
                </a:tc>
                <a:tc>
                  <a:txBody>
                    <a:bodyPr/>
                    <a:lstStyle/>
                    <a:p>
                      <a:pPr algn="ctr"/>
                      <a:r>
                        <a:rPr lang="ru-RU" sz="1600" dirty="0" smtClean="0"/>
                        <a:t>85</a:t>
                      </a:r>
                      <a:endParaRPr lang="ru-RU" sz="1600" b="0" dirty="0">
                        <a:solidFill>
                          <a:schemeClr val="tx1"/>
                        </a:solidFill>
                        <a:latin typeface="+mn-lt"/>
                      </a:endParaRPr>
                    </a:p>
                  </a:txBody>
                  <a:tcPr anchor="ctr"/>
                </a:tc>
                <a:tc>
                  <a:txBody>
                    <a:bodyPr/>
                    <a:lstStyle/>
                    <a:p>
                      <a:pPr algn="ctr"/>
                      <a:r>
                        <a:rPr lang="ru-RU" sz="1600" dirty="0" smtClean="0"/>
                        <a:t>99</a:t>
                      </a:r>
                      <a:endParaRPr lang="ru-RU" sz="1600" b="1" dirty="0">
                        <a:solidFill>
                          <a:srgbClr val="FF0000"/>
                        </a:solidFill>
                        <a:latin typeface="+mn-lt"/>
                      </a:endParaRPr>
                    </a:p>
                  </a:txBody>
                  <a:tcPr anchor="ctr"/>
                </a:tc>
              </a:tr>
              <a:tr h="664484">
                <a:tc>
                  <a:txBody>
                    <a:bodyPr/>
                    <a:lstStyle/>
                    <a:p>
                      <a:pPr algn="l"/>
                      <a:r>
                        <a:rPr lang="ru-RU" sz="1600" dirty="0" smtClean="0"/>
                        <a:t>Сумма поручительств (млн. руб.)</a:t>
                      </a:r>
                      <a:endParaRPr lang="ru-RU" sz="1600" b="0" dirty="0">
                        <a:latin typeface="+mn-lt"/>
                      </a:endParaRPr>
                    </a:p>
                  </a:txBody>
                  <a:tcPr anchor="ctr"/>
                </a:tc>
                <a:tc>
                  <a:txBody>
                    <a:bodyPr/>
                    <a:lstStyle/>
                    <a:p>
                      <a:pPr algn="ctr"/>
                      <a:r>
                        <a:rPr lang="ru-RU" sz="1600" dirty="0" smtClean="0"/>
                        <a:t>2 932,4</a:t>
                      </a:r>
                      <a:endParaRPr lang="ru-RU" sz="1600" b="0" dirty="0">
                        <a:solidFill>
                          <a:schemeClr val="tx1"/>
                        </a:solidFill>
                        <a:latin typeface="+mn-lt"/>
                      </a:endParaRPr>
                    </a:p>
                  </a:txBody>
                  <a:tcPr anchor="ctr"/>
                </a:tc>
                <a:tc>
                  <a:txBody>
                    <a:bodyPr/>
                    <a:lstStyle/>
                    <a:p>
                      <a:pPr algn="ctr"/>
                      <a:r>
                        <a:rPr lang="ru-RU" sz="1600" dirty="0" smtClean="0"/>
                        <a:t>356,4</a:t>
                      </a:r>
                      <a:endParaRPr lang="ru-RU" sz="1600" b="0" dirty="0">
                        <a:solidFill>
                          <a:schemeClr val="tx1"/>
                        </a:solidFill>
                        <a:latin typeface="+mn-lt"/>
                      </a:endParaRPr>
                    </a:p>
                  </a:txBody>
                  <a:tcPr anchor="ctr"/>
                </a:tc>
                <a:tc>
                  <a:txBody>
                    <a:bodyPr/>
                    <a:lstStyle/>
                    <a:p>
                      <a:pPr algn="ctr"/>
                      <a:r>
                        <a:rPr lang="ru-RU" sz="1600" dirty="0" smtClean="0"/>
                        <a:t>360</a:t>
                      </a:r>
                      <a:endParaRPr lang="ru-RU" sz="1600" b="0" dirty="0">
                        <a:solidFill>
                          <a:schemeClr val="tx1"/>
                        </a:solidFill>
                        <a:latin typeface="+mn-lt"/>
                      </a:endParaRPr>
                    </a:p>
                  </a:txBody>
                  <a:tcPr anchor="ctr"/>
                </a:tc>
                <a:tc>
                  <a:txBody>
                    <a:bodyPr/>
                    <a:lstStyle/>
                    <a:p>
                      <a:pPr algn="ctr"/>
                      <a:r>
                        <a:rPr lang="ru-RU" sz="1600" dirty="0" smtClean="0"/>
                        <a:t>450,0</a:t>
                      </a:r>
                      <a:endParaRPr lang="ru-RU" sz="1600" b="1" dirty="0">
                        <a:solidFill>
                          <a:schemeClr val="tx1"/>
                        </a:solidFill>
                        <a:latin typeface="+mn-lt"/>
                      </a:endParaRPr>
                    </a:p>
                  </a:txBody>
                  <a:tcPr anchor="ctr"/>
                </a:tc>
              </a:tr>
              <a:tr h="998482">
                <a:tc>
                  <a:txBody>
                    <a:bodyPr/>
                    <a:lstStyle/>
                    <a:p>
                      <a:r>
                        <a:rPr lang="ru-RU" sz="1600" dirty="0" smtClean="0"/>
                        <a:t>Сумма кредитов, выданных под поручительства </a:t>
                      </a:r>
                    </a:p>
                    <a:p>
                      <a:r>
                        <a:rPr lang="ru-RU" sz="1600" baseline="0" dirty="0" smtClean="0"/>
                        <a:t>(млн. руб.)</a:t>
                      </a:r>
                      <a:endParaRPr lang="ru-RU" sz="1600" b="0" dirty="0">
                        <a:latin typeface="+mn-lt"/>
                      </a:endParaRPr>
                    </a:p>
                  </a:txBody>
                  <a:tcPr anchor="ctr"/>
                </a:tc>
                <a:tc>
                  <a:txBody>
                    <a:bodyPr/>
                    <a:lstStyle/>
                    <a:p>
                      <a:pPr algn="ctr"/>
                      <a:r>
                        <a:rPr lang="ru-RU" sz="1600" dirty="0" smtClean="0"/>
                        <a:t>7 277,1</a:t>
                      </a:r>
                      <a:endParaRPr lang="ru-RU" sz="1600" b="0" dirty="0" smtClean="0">
                        <a:solidFill>
                          <a:schemeClr val="tx1"/>
                        </a:solidFill>
                        <a:latin typeface="+mn-lt"/>
                      </a:endParaRPr>
                    </a:p>
                  </a:txBody>
                  <a:tcPr anchor="ctr"/>
                </a:tc>
                <a:tc>
                  <a:txBody>
                    <a:bodyPr/>
                    <a:lstStyle/>
                    <a:p>
                      <a:pPr algn="ctr"/>
                      <a:r>
                        <a:rPr lang="ru-RU" sz="1600" dirty="0" smtClean="0"/>
                        <a:t>791,7</a:t>
                      </a:r>
                      <a:endParaRPr lang="ru-RU" sz="1600" b="0" dirty="0" smtClean="0">
                        <a:solidFill>
                          <a:schemeClr val="tx1"/>
                        </a:solidFill>
                        <a:latin typeface="+mn-lt"/>
                      </a:endParaRPr>
                    </a:p>
                  </a:txBody>
                  <a:tcPr anchor="ctr"/>
                </a:tc>
                <a:tc>
                  <a:txBody>
                    <a:bodyPr/>
                    <a:lstStyle/>
                    <a:p>
                      <a:pPr algn="ctr"/>
                      <a:r>
                        <a:rPr lang="ru-RU" sz="1600" dirty="0" smtClean="0"/>
                        <a:t>800</a:t>
                      </a:r>
                      <a:endParaRPr lang="ru-RU" sz="1600" b="0" dirty="0" smtClean="0">
                        <a:solidFill>
                          <a:schemeClr val="tx1"/>
                        </a:solidFill>
                        <a:latin typeface="+mn-lt"/>
                      </a:endParaRPr>
                    </a:p>
                  </a:txBody>
                  <a:tcPr anchor="ctr"/>
                </a:tc>
                <a:tc>
                  <a:txBody>
                    <a:bodyPr/>
                    <a:lstStyle/>
                    <a:p>
                      <a:pPr algn="ctr"/>
                      <a:r>
                        <a:rPr lang="ru-RU" sz="1600" dirty="0" smtClean="0"/>
                        <a:t>1 562,8</a:t>
                      </a:r>
                      <a:endParaRPr lang="ru-RU" sz="1600" b="1" dirty="0" smtClean="0">
                        <a:solidFill>
                          <a:srgbClr val="FF0000"/>
                        </a:solidFill>
                        <a:latin typeface="+mn-lt"/>
                      </a:endParaRPr>
                    </a:p>
                  </a:txBody>
                  <a:tcPr anchor="ctr"/>
                </a:tc>
              </a:tr>
            </a:tbl>
          </a:graphicData>
        </a:graphic>
      </p:graphicFrame>
      <p:sp>
        <p:nvSpPr>
          <p:cNvPr id="7" name="Прямоугольник 6"/>
          <p:cNvSpPr/>
          <p:nvPr/>
        </p:nvSpPr>
        <p:spPr>
          <a:xfrm>
            <a:off x="38100" y="4881173"/>
            <a:ext cx="5981700" cy="584775"/>
          </a:xfrm>
          <a:prstGeom prst="rect">
            <a:avLst/>
          </a:prstGeom>
        </p:spPr>
        <p:txBody>
          <a:bodyPr wrap="square">
            <a:spAutoFit/>
          </a:bodyPr>
          <a:lstStyle/>
          <a:p>
            <a:pPr lvl="0" algn="ctr"/>
            <a:r>
              <a:rPr lang="ru-RU" sz="1600" b="1" dirty="0" smtClean="0">
                <a:solidFill>
                  <a:srgbClr val="00B050"/>
                </a:solidFill>
              </a:rPr>
              <a:t>1 рубль </a:t>
            </a:r>
            <a:r>
              <a:rPr lang="ru-RU" sz="1600" b="1" dirty="0">
                <a:solidFill>
                  <a:srgbClr val="00B050"/>
                </a:solidFill>
              </a:rPr>
              <a:t>капитала Фонда </a:t>
            </a:r>
            <a:r>
              <a:rPr lang="ru-RU" sz="1600" b="1" dirty="0" smtClean="0">
                <a:solidFill>
                  <a:srgbClr val="00B050"/>
                </a:solidFill>
              </a:rPr>
              <a:t>принес 9 </a:t>
            </a:r>
            <a:r>
              <a:rPr lang="ru-RU" sz="1600" b="1" dirty="0">
                <a:solidFill>
                  <a:srgbClr val="00B050"/>
                </a:solidFill>
              </a:rPr>
              <a:t>рублей кредитных </a:t>
            </a:r>
            <a:r>
              <a:rPr lang="ru-RU" sz="1600" b="1" dirty="0" smtClean="0">
                <a:solidFill>
                  <a:srgbClr val="00B050"/>
                </a:solidFill>
              </a:rPr>
              <a:t>средств  </a:t>
            </a:r>
            <a:r>
              <a:rPr lang="ru-RU" sz="1600" b="1" dirty="0">
                <a:solidFill>
                  <a:srgbClr val="00B050"/>
                </a:solidFill>
              </a:rPr>
              <a:t>в экономику Московской области</a:t>
            </a:r>
          </a:p>
        </p:txBody>
      </p:sp>
    </p:spTree>
    <p:extLst>
      <p:ext uri="{BB962C8B-B14F-4D97-AF65-F5344CB8AC3E}">
        <p14:creationId xmlns:p14="http://schemas.microsoft.com/office/powerpoint/2010/main" val="39433584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omanDA\Pictures\презентация\flat-jewels-iconset (1).jpg"/>
          <p:cNvPicPr>
            <a:picLocks noChangeAspect="1" noChangeArrowheads="1"/>
          </p:cNvPicPr>
          <p:nvPr/>
        </p:nvPicPr>
        <p:blipFill rotWithShape="1">
          <a:blip r:embed="rId2">
            <a:extLst>
              <a:ext uri="{28A0092B-C50C-407E-A947-70E740481C1C}">
                <a14:useLocalDpi xmlns:a14="http://schemas.microsoft.com/office/drawing/2010/main" val="0"/>
              </a:ext>
            </a:extLst>
          </a:blip>
          <a:srcRect l="20667" t="22379" r="58667" b="61594"/>
          <a:stretch/>
        </p:blipFill>
        <p:spPr bwMode="auto">
          <a:xfrm>
            <a:off x="3911600" y="1028351"/>
            <a:ext cx="1041400" cy="78944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176403" y="341078"/>
            <a:ext cx="7621438" cy="553998"/>
          </a:xfrm>
        </p:spPr>
        <p:txBody>
          <a:bodyPr/>
          <a:lstStyle/>
          <a:p>
            <a:pPr algn="ctr" fontAlgn="auto">
              <a:spcBef>
                <a:spcPts val="0"/>
              </a:spcBef>
              <a:spcAft>
                <a:spcPts val="0"/>
              </a:spcAft>
              <a:defRPr/>
            </a:pPr>
            <a:r>
              <a:rPr lang="ru-RU" sz="3600" dirty="0">
                <a:solidFill>
                  <a:srgbClr val="23669D"/>
                </a:solidFill>
                <a:latin typeface="Arial Narrow" panose="020B0606020202030204" pitchFamily="34" charset="0"/>
                <a:cs typeface="Arial" panose="020B0604020202020204" pitchFamily="34" charset="0"/>
              </a:rPr>
              <a:t>БЛАГОДАРЮ </a:t>
            </a:r>
            <a:r>
              <a:rPr lang="ru-RU" sz="3600" dirty="0" smtClean="0">
                <a:solidFill>
                  <a:srgbClr val="23669D"/>
                </a:solidFill>
                <a:latin typeface="Arial Narrow" panose="020B0606020202030204" pitchFamily="34" charset="0"/>
                <a:cs typeface="Arial" panose="020B0604020202020204" pitchFamily="34" charset="0"/>
              </a:rPr>
              <a:t>ЗА ВНИМАНИЕ !</a:t>
            </a:r>
            <a:endParaRPr lang="ru-RU" sz="3600" u="sng" dirty="0"/>
          </a:p>
        </p:txBody>
      </p:sp>
      <p:sp>
        <p:nvSpPr>
          <p:cNvPr id="3" name="Прямоугольник 2"/>
          <p:cNvSpPr/>
          <p:nvPr/>
        </p:nvSpPr>
        <p:spPr>
          <a:xfrm>
            <a:off x="419100" y="1919399"/>
            <a:ext cx="8839200" cy="1754326"/>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Прием заявок на участие в конкурсе осуществляется по рабочим дням с 9.00 до 18.00 </a:t>
            </a:r>
            <a:r>
              <a:rPr lang="ru-RU" i="1" dirty="0" smtClean="0">
                <a:latin typeface="Times New Roman" panose="02020603050405020304" pitchFamily="18" charset="0"/>
                <a:cs typeface="Times New Roman" panose="02020603050405020304" pitchFamily="18" charset="0"/>
              </a:rPr>
              <a:t>(пятница с 9.00 до 16.30)</a:t>
            </a:r>
            <a:r>
              <a:rPr lang="ru-RU" dirty="0" smtClean="0">
                <a:latin typeface="Times New Roman" panose="02020603050405020304" pitchFamily="18" charset="0"/>
                <a:cs typeface="Times New Roman" panose="02020603050405020304" pitchFamily="18" charset="0"/>
              </a:rPr>
              <a:t> ГБУ «Московский </a:t>
            </a:r>
            <a:r>
              <a:rPr lang="ru-RU" dirty="0">
                <a:latin typeface="Times New Roman" panose="02020603050405020304" pitchFamily="18" charset="0"/>
                <a:cs typeface="Times New Roman" panose="02020603050405020304" pitchFamily="18" charset="0"/>
              </a:rPr>
              <a:t>областной фонд развития малого и среднего предпринимательства» по адресу: 143407, Московская область, г. Красногорск, бульвар Строителей,  д. 2,  3 этаж. </a:t>
            </a:r>
            <a:endParaRPr lang="ru-RU" dirty="0" smtClean="0">
              <a:latin typeface="Times New Roman" panose="02020603050405020304" pitchFamily="18" charset="0"/>
              <a:cs typeface="Times New Roman" panose="02020603050405020304" pitchFamily="18" charset="0"/>
            </a:endParaRPr>
          </a:p>
          <a:p>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Контактный телефон ГБУ: </a:t>
            </a:r>
            <a:r>
              <a:rPr lang="ru-RU" dirty="0">
                <a:latin typeface="Times New Roman" panose="02020603050405020304" pitchFamily="18" charset="0"/>
                <a:cs typeface="Times New Roman" panose="02020603050405020304" pitchFamily="18" charset="0"/>
              </a:rPr>
              <a:t>8-985-774-37-80.</a:t>
            </a:r>
          </a:p>
        </p:txBody>
      </p:sp>
      <p:sp>
        <p:nvSpPr>
          <p:cNvPr id="4" name="Прямоугольник 3"/>
          <p:cNvSpPr/>
          <p:nvPr/>
        </p:nvSpPr>
        <p:spPr>
          <a:xfrm>
            <a:off x="0" y="3937000"/>
            <a:ext cx="9906000" cy="1938992"/>
          </a:xfrm>
          <a:prstGeom prst="rect">
            <a:avLst/>
          </a:prstGeom>
        </p:spPr>
        <p:txBody>
          <a:bodyPr wrap="square">
            <a:spAutoFit/>
          </a:bodyPr>
          <a:lstStyle/>
          <a:p>
            <a:r>
              <a:rPr lang="ru-RU" sz="2000" b="1" dirty="0" smtClean="0">
                <a:solidFill>
                  <a:srgbClr val="0099CC"/>
                </a:solidFill>
                <a:latin typeface="Times New Roman" panose="02020603050405020304" pitchFamily="18" charset="0"/>
                <a:cs typeface="Times New Roman" panose="02020603050405020304" pitchFamily="18" charset="0"/>
              </a:rPr>
              <a:t>Информационная поддержка на сайтах:</a:t>
            </a:r>
          </a:p>
          <a:p>
            <a:r>
              <a:rPr lang="ru-RU" sz="2000" dirty="0" smtClean="0">
                <a:solidFill>
                  <a:srgbClr val="0099CC"/>
                </a:solidFill>
                <a:latin typeface="Times New Roman" panose="02020603050405020304" pitchFamily="18" charset="0"/>
                <a:cs typeface="Times New Roman" panose="02020603050405020304" pitchFamily="18" charset="0"/>
              </a:rPr>
              <a:t/>
            </a:r>
            <a:br>
              <a:rPr lang="ru-RU" sz="2000" dirty="0" smtClean="0">
                <a:solidFill>
                  <a:srgbClr val="0099CC"/>
                </a:solidFill>
                <a:latin typeface="Times New Roman" panose="02020603050405020304" pitchFamily="18" charset="0"/>
                <a:cs typeface="Times New Roman" panose="02020603050405020304" pitchFamily="18" charset="0"/>
              </a:rPr>
            </a:br>
            <a:r>
              <a:rPr lang="en-US" sz="2000" dirty="0" smtClean="0">
                <a:solidFill>
                  <a:srgbClr val="0099CC"/>
                </a:solidFill>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Малый </a:t>
            </a:r>
            <a:r>
              <a:rPr lang="ru-RU" sz="2000" dirty="0">
                <a:latin typeface="Times New Roman" panose="02020603050405020304" pitchFamily="18" charset="0"/>
                <a:cs typeface="Times New Roman" panose="02020603050405020304" pitchFamily="18" charset="0"/>
              </a:rPr>
              <a:t>бизнес </a:t>
            </a:r>
            <a:r>
              <a:rPr lang="ru-RU" sz="2000" dirty="0" smtClean="0">
                <a:latin typeface="Times New Roman" panose="02020603050405020304" pitchFamily="18" charset="0"/>
                <a:cs typeface="Times New Roman" panose="02020603050405020304" pitchFamily="18" charset="0"/>
              </a:rPr>
              <a:t>Подмосковья </a:t>
            </a:r>
            <a:r>
              <a:rPr lang="en-US" sz="2000" b="1" u="sng" dirty="0" smtClean="0">
                <a:solidFill>
                  <a:srgbClr val="00B5CB"/>
                </a:solidFill>
                <a:latin typeface="Times New Roman" panose="02020603050405020304" pitchFamily="18" charset="0"/>
                <a:cs typeface="Times New Roman" panose="02020603050405020304" pitchFamily="18" charset="0"/>
              </a:rPr>
              <a:t>MBMOSREG.RU</a:t>
            </a:r>
            <a:endParaRPr lang="ru-RU" sz="2000" b="1" u="sng" dirty="0" smtClean="0">
              <a:solidFill>
                <a:srgbClr val="00B5CB"/>
              </a:solidFill>
              <a:latin typeface="Times New Roman" panose="02020603050405020304" pitchFamily="18" charset="0"/>
              <a:cs typeface="Times New Roman" panose="02020603050405020304" pitchFamily="18" charset="0"/>
            </a:endParaRPr>
          </a:p>
          <a:p>
            <a:r>
              <a:rPr lang="ru-RU" sz="2000" dirty="0" smtClean="0">
                <a:solidFill>
                  <a:srgbClr val="00B5CB"/>
                </a:solidFill>
                <a:latin typeface="Times New Roman" panose="02020603050405020304" pitchFamily="18" charset="0"/>
                <a:cs typeface="Times New Roman" panose="02020603050405020304" pitchFamily="18" charset="0"/>
              </a:rPr>
              <a:t>-</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Официальный </a:t>
            </a:r>
            <a:r>
              <a:rPr lang="ru-RU" sz="2000" dirty="0" smtClean="0">
                <a:latin typeface="Times New Roman" panose="02020603050405020304" pitchFamily="18" charset="0"/>
                <a:cs typeface="Times New Roman" panose="02020603050405020304" pitchFamily="18" charset="0"/>
              </a:rPr>
              <a:t>сайт ГБУ </a:t>
            </a:r>
            <a:r>
              <a:rPr lang="en-US" sz="2000" b="1" u="sng" dirty="0" smtClean="0">
                <a:solidFill>
                  <a:srgbClr val="00B5CB"/>
                </a:solidFill>
                <a:latin typeface="Times New Roman" panose="02020603050405020304" pitchFamily="18" charset="0"/>
                <a:cs typeface="Times New Roman" panose="02020603050405020304" pitchFamily="18" charset="0"/>
              </a:rPr>
              <a:t>fpmo.ru</a:t>
            </a:r>
          </a:p>
          <a:p>
            <a:r>
              <a:rPr lang="ru-RU" sz="2000" dirty="0" smtClean="0">
                <a:solidFill>
                  <a:srgbClr val="00B5CB"/>
                </a:solidFill>
                <a:latin typeface="Times New Roman" panose="02020603050405020304" pitchFamily="18" charset="0"/>
                <a:cs typeface="Times New Roman" panose="02020603050405020304" pitchFamily="18" charset="0"/>
              </a:rPr>
              <a:t>-</a:t>
            </a:r>
            <a:r>
              <a:rPr lang="ru-RU" sz="2000" dirty="0" smtClean="0">
                <a:latin typeface="Times New Roman" panose="02020603050405020304" pitchFamily="18" charset="0"/>
                <a:cs typeface="Times New Roman" panose="02020603050405020304" pitchFamily="18" charset="0"/>
              </a:rPr>
              <a:t> Официальный</a:t>
            </a:r>
            <a:r>
              <a:rPr lang="ru-RU" sz="2000" b="1" u="sng" dirty="0" smtClean="0">
                <a:solidFill>
                  <a:srgbClr val="00B5CB"/>
                </a:solidFill>
                <a:latin typeface="Times New Roman" panose="02020603050405020304" pitchFamily="18" charset="0"/>
                <a:cs typeface="Times New Roman" panose="02020603050405020304" pitchFamily="18" charset="0"/>
              </a:rPr>
              <a:t> сайт Министерства инвестиций и инноваций Московской области</a:t>
            </a:r>
            <a:r>
              <a:rPr lang="ru-RU" sz="2000" dirty="0" smtClean="0">
                <a:solidFill>
                  <a:srgbClr val="00B5CB"/>
                </a:solidFill>
                <a:latin typeface="Times New Roman" panose="02020603050405020304" pitchFamily="18" charset="0"/>
                <a:cs typeface="Times New Roman" panose="02020603050405020304" pitchFamily="18" charset="0"/>
              </a:rPr>
              <a:t>  </a:t>
            </a:r>
            <a:r>
              <a:rPr lang="ru-RU" sz="2000" i="1" dirty="0" smtClean="0">
                <a:latin typeface="Times New Roman" panose="02020603050405020304" pitchFamily="18" charset="0"/>
                <a:cs typeface="Times New Roman" panose="02020603050405020304" pitchFamily="18" charset="0"/>
              </a:rPr>
              <a:t>(в разделе «Документы» –</a:t>
            </a:r>
            <a:r>
              <a:rPr lang="en-US" sz="2000" i="1" dirty="0" smtClean="0">
                <a:latin typeface="Times New Roman" panose="02020603050405020304" pitchFamily="18" charset="0"/>
                <a:cs typeface="Times New Roman" panose="02020603050405020304" pitchFamily="18" charset="0"/>
              </a:rPr>
              <a:t>&gt; </a:t>
            </a:r>
            <a:r>
              <a:rPr lang="ru-RU" sz="2000" i="1" dirty="0" smtClean="0">
                <a:latin typeface="Times New Roman" panose="02020603050405020304" pitchFamily="18" charset="0"/>
                <a:cs typeface="Times New Roman" panose="02020603050405020304" pitchFamily="18" charset="0"/>
              </a:rPr>
              <a:t>«Малое и среднее предпринимательство»)</a:t>
            </a:r>
            <a:endParaRPr lang="ru-RU" sz="2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65264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Диаграмма 4"/>
          <p:cNvGraphicFramePr/>
          <p:nvPr>
            <p:extLst>
              <p:ext uri="{D42A27DB-BD31-4B8C-83A1-F6EECF244321}">
                <p14:modId xmlns:p14="http://schemas.microsoft.com/office/powerpoint/2010/main" val="4161979864"/>
              </p:ext>
            </p:extLst>
          </p:nvPr>
        </p:nvGraphicFramePr>
        <p:xfrm>
          <a:off x="3155523" y="4230046"/>
          <a:ext cx="4092575" cy="25622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Диаграмма 13"/>
          <p:cNvGraphicFramePr/>
          <p:nvPr>
            <p:extLst>
              <p:ext uri="{D42A27DB-BD31-4B8C-83A1-F6EECF244321}">
                <p14:modId xmlns:p14="http://schemas.microsoft.com/office/powerpoint/2010/main" val="3737835183"/>
              </p:ext>
            </p:extLst>
          </p:nvPr>
        </p:nvGraphicFramePr>
        <p:xfrm>
          <a:off x="4760377" y="1187289"/>
          <a:ext cx="4991099" cy="4848225"/>
        </p:xfrm>
        <a:graphic>
          <a:graphicData uri="http://schemas.openxmlformats.org/drawingml/2006/chart">
            <c:chart xmlns:c="http://schemas.openxmlformats.org/drawingml/2006/chart" xmlns:r="http://schemas.openxmlformats.org/officeDocument/2006/relationships" r:id="rId3"/>
          </a:graphicData>
        </a:graphic>
      </p:graphicFrame>
      <p:sp>
        <p:nvSpPr>
          <p:cNvPr id="2" name="Заголовок 1"/>
          <p:cNvSpPr txBox="1">
            <a:spLocks/>
          </p:cNvSpPr>
          <p:nvPr/>
        </p:nvSpPr>
        <p:spPr>
          <a:xfrm>
            <a:off x="0" y="48725"/>
            <a:ext cx="9751476" cy="946832"/>
          </a:xfrm>
          <a:prstGeom prst="rect">
            <a:avLst/>
          </a:prstGeom>
        </p:spPr>
        <p:txBody>
          <a:bodyPr/>
          <a:lstStyle/>
          <a:p>
            <a:pPr lvl="0" algn="ctr" eaLnBrk="0" hangingPunct="0">
              <a:defRPr/>
            </a:pPr>
            <a:r>
              <a:rPr lang="ru-RU" sz="1900" b="1" kern="0" dirty="0">
                <a:solidFill>
                  <a:srgbClr val="1F497D"/>
                </a:solidFill>
                <a:latin typeface="Calibri"/>
                <a:ea typeface="Arial" charset="0"/>
                <a:cs typeface="+mn-cs"/>
              </a:rPr>
              <a:t>ИТОГИ РЕАЛИЗАЦИИ ПОДПРОГРАММЫ </a:t>
            </a:r>
          </a:p>
          <a:p>
            <a:pPr lvl="0" algn="ctr" eaLnBrk="0" hangingPunct="0">
              <a:defRPr/>
            </a:pPr>
            <a:r>
              <a:rPr lang="ru-RU" sz="1900" b="1" kern="0" dirty="0">
                <a:solidFill>
                  <a:srgbClr val="1F497D"/>
                </a:solidFill>
                <a:latin typeface="Calibri"/>
                <a:ea typeface="Arial" charset="0"/>
                <a:cs typeface="+mn-cs"/>
              </a:rPr>
              <a:t>«РАЗВИТИЕ МАЛОГО И СРЕДНЕГО ПРЕДПРИНИМАТЕЛЬСТВА </a:t>
            </a:r>
            <a:br>
              <a:rPr lang="ru-RU" sz="1900" b="1" kern="0" dirty="0">
                <a:solidFill>
                  <a:srgbClr val="1F497D"/>
                </a:solidFill>
                <a:latin typeface="Calibri"/>
                <a:ea typeface="Arial" charset="0"/>
                <a:cs typeface="+mn-cs"/>
              </a:rPr>
            </a:br>
            <a:r>
              <a:rPr lang="ru-RU" sz="1900" b="1" kern="0" dirty="0">
                <a:solidFill>
                  <a:srgbClr val="1F497D"/>
                </a:solidFill>
                <a:latin typeface="Calibri"/>
                <a:ea typeface="Arial" charset="0"/>
                <a:cs typeface="+mn-cs"/>
              </a:rPr>
              <a:t>В МОСКОВСКОЙ ОБЛАСТИ»</a:t>
            </a:r>
          </a:p>
        </p:txBody>
      </p:sp>
      <p:sp>
        <p:nvSpPr>
          <p:cNvPr id="7" name="TextBox 6"/>
          <p:cNvSpPr txBox="1"/>
          <p:nvPr/>
        </p:nvSpPr>
        <p:spPr>
          <a:xfrm>
            <a:off x="9623877" y="6556751"/>
            <a:ext cx="255198" cy="246221"/>
          </a:xfrm>
          <a:prstGeom prst="rect">
            <a:avLst/>
          </a:prstGeom>
          <a:noFill/>
        </p:spPr>
        <p:txBody>
          <a:bodyPr wrap="none" rtlCol="0">
            <a:spAutoFit/>
          </a:bodyPr>
          <a:lstStyle/>
          <a:p>
            <a:r>
              <a:rPr lang="ru-RU" sz="1000" b="1" dirty="0" smtClean="0">
                <a:solidFill>
                  <a:schemeClr val="tx2"/>
                </a:solidFill>
              </a:rPr>
              <a:t>2</a:t>
            </a:r>
            <a:endParaRPr lang="en-US" sz="1000" b="1" dirty="0">
              <a:solidFill>
                <a:schemeClr val="tx2"/>
              </a:solidFill>
            </a:endParaRPr>
          </a:p>
        </p:txBody>
      </p:sp>
      <p:sp>
        <p:nvSpPr>
          <p:cNvPr id="8" name="Прямоугольник 7"/>
          <p:cNvSpPr/>
          <p:nvPr/>
        </p:nvSpPr>
        <p:spPr>
          <a:xfrm>
            <a:off x="418824" y="5598314"/>
            <a:ext cx="2610395" cy="369332"/>
          </a:xfrm>
          <a:prstGeom prst="rect">
            <a:avLst/>
          </a:prstGeom>
        </p:spPr>
        <p:txBody>
          <a:bodyPr wrap="none">
            <a:spAutoFit/>
          </a:bodyPr>
          <a:lstStyle/>
          <a:p>
            <a:pPr algn="ctr"/>
            <a:r>
              <a:rPr lang="ru-RU" b="1" dirty="0" smtClean="0"/>
              <a:t>Всего: 989 601,4 руб.</a:t>
            </a:r>
            <a:endParaRPr lang="ru-RU" b="1" dirty="0"/>
          </a:p>
        </p:txBody>
      </p:sp>
      <p:graphicFrame>
        <p:nvGraphicFramePr>
          <p:cNvPr id="10" name="Диаграмма 9"/>
          <p:cNvGraphicFramePr/>
          <p:nvPr>
            <p:extLst>
              <p:ext uri="{D42A27DB-BD31-4B8C-83A1-F6EECF244321}">
                <p14:modId xmlns:p14="http://schemas.microsoft.com/office/powerpoint/2010/main" val="988902192"/>
              </p:ext>
            </p:extLst>
          </p:nvPr>
        </p:nvGraphicFramePr>
        <p:xfrm>
          <a:off x="-37275" y="1509602"/>
          <a:ext cx="5276850" cy="4362450"/>
        </p:xfrm>
        <a:graphic>
          <a:graphicData uri="http://schemas.openxmlformats.org/drawingml/2006/chart">
            <c:chart xmlns:c="http://schemas.openxmlformats.org/drawingml/2006/chart" xmlns:r="http://schemas.openxmlformats.org/officeDocument/2006/relationships" r:id="rId4"/>
          </a:graphicData>
        </a:graphic>
      </p:graphicFrame>
      <p:sp>
        <p:nvSpPr>
          <p:cNvPr id="11" name="Прямоугольник 10"/>
          <p:cNvSpPr/>
          <p:nvPr/>
        </p:nvSpPr>
        <p:spPr>
          <a:xfrm>
            <a:off x="6753225" y="5581015"/>
            <a:ext cx="2738635" cy="369332"/>
          </a:xfrm>
          <a:prstGeom prst="rect">
            <a:avLst/>
          </a:prstGeom>
        </p:spPr>
        <p:txBody>
          <a:bodyPr wrap="none">
            <a:spAutoFit/>
          </a:bodyPr>
          <a:lstStyle/>
          <a:p>
            <a:pPr algn="ctr"/>
            <a:r>
              <a:rPr lang="ru-RU" b="1" dirty="0" smtClean="0"/>
              <a:t>Всего: 1 075 398,3 руб.</a:t>
            </a:r>
            <a:endParaRPr lang="ru-RU" b="1" dirty="0"/>
          </a:p>
        </p:txBody>
      </p:sp>
      <p:sp>
        <p:nvSpPr>
          <p:cNvPr id="12" name="TextBox 11"/>
          <p:cNvSpPr txBox="1"/>
          <p:nvPr/>
        </p:nvSpPr>
        <p:spPr>
          <a:xfrm>
            <a:off x="530726" y="1391206"/>
            <a:ext cx="3279274" cy="646331"/>
          </a:xfrm>
          <a:prstGeom prst="rect">
            <a:avLst/>
          </a:prstGeom>
          <a:noFill/>
        </p:spPr>
        <p:txBody>
          <a:bodyPr wrap="square" rtlCol="0">
            <a:spAutoFit/>
          </a:bodyPr>
          <a:lstStyle/>
          <a:p>
            <a:pPr algn="ctr"/>
            <a:r>
              <a:rPr lang="ru-RU" b="1" dirty="0" smtClean="0">
                <a:solidFill>
                  <a:srgbClr val="00B050"/>
                </a:solidFill>
              </a:rPr>
              <a:t>234 получателя финансовой поддержки</a:t>
            </a:r>
            <a:endParaRPr lang="ru-RU" b="1" dirty="0">
              <a:solidFill>
                <a:srgbClr val="00B050"/>
              </a:solidFill>
            </a:endParaRPr>
          </a:p>
        </p:txBody>
      </p:sp>
      <p:sp>
        <p:nvSpPr>
          <p:cNvPr id="15" name="Shape 6"/>
          <p:cNvSpPr/>
          <p:nvPr/>
        </p:nvSpPr>
        <p:spPr>
          <a:xfrm>
            <a:off x="1713672" y="745090"/>
            <a:ext cx="744603" cy="69031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ysClr val="window" lastClr="FFFFFF">
              <a:lumMod val="50000"/>
            </a:sysClr>
          </a:solidFill>
          <a:ln w="12700" cap="flat">
            <a:noFill/>
            <a:miter lim="400000"/>
          </a:ln>
          <a:effectLst/>
          <a:extLst>
            <a:ext uri="{C572A759-6A51-4108-AA02-DFA0A04FC94B}">
              <ma14:wrappingTextBoxFlag xmlns:lc="http://schemas.openxmlformats.org/drawingml/2006/lockedCanvas" xmlns:ma14="http://schemas.microsoft.com/office/mac/drawingml/2011/main" xmlns="" val="1"/>
            </a:ext>
          </a:extLst>
        </p:spPr>
        <p:txBody>
          <a:bodyPr wrap="square" lIns="0" tIns="0" rIns="0" bIns="0" numCol="1"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a:defRPr sz="1800">
                <a:solidFill>
                  <a:srgbClr val="000000"/>
                </a:solidFill>
              </a:defRPr>
            </a:pPr>
            <a:r>
              <a:rPr lang="ru-RU" sz="1800" b="1" dirty="0" smtClean="0">
                <a:solidFill>
                  <a:srgbClr val="FFFFFF"/>
                </a:solidFill>
              </a:rPr>
              <a:t>2014</a:t>
            </a:r>
            <a:endParaRPr sz="1800" b="1" dirty="0">
              <a:solidFill>
                <a:srgbClr val="FFFFFF"/>
              </a:solidFill>
            </a:endParaRPr>
          </a:p>
        </p:txBody>
      </p:sp>
      <p:sp>
        <p:nvSpPr>
          <p:cNvPr id="16" name="Shape 6"/>
          <p:cNvSpPr/>
          <p:nvPr/>
        </p:nvSpPr>
        <p:spPr>
          <a:xfrm>
            <a:off x="7248098" y="764141"/>
            <a:ext cx="720080" cy="69031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3484C9"/>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nSpc>
                <a:spcPct val="90000"/>
              </a:lnSpc>
              <a:defRPr sz="4000">
                <a:solidFill>
                  <a:srgbClr val="FFFFFF"/>
                </a:solidFill>
              </a:defRPr>
            </a:lvl1pPr>
          </a:lstStyle>
          <a:p>
            <a:pPr lvl="0" algn="ctr">
              <a:defRPr sz="1800">
                <a:solidFill>
                  <a:srgbClr val="000000"/>
                </a:solidFill>
              </a:defRPr>
            </a:pPr>
            <a:r>
              <a:rPr lang="ru-RU" sz="1800" b="1" dirty="0" smtClean="0">
                <a:solidFill>
                  <a:srgbClr val="FFFFFF"/>
                </a:solidFill>
              </a:rPr>
              <a:t>201</a:t>
            </a:r>
            <a:r>
              <a:rPr lang="en-US" sz="1800" b="1" dirty="0" smtClean="0">
                <a:solidFill>
                  <a:srgbClr val="FFFFFF"/>
                </a:solidFill>
              </a:rPr>
              <a:t>5</a:t>
            </a:r>
            <a:endParaRPr sz="1800" b="1" dirty="0">
              <a:solidFill>
                <a:srgbClr val="FFFFFF"/>
              </a:solidFill>
            </a:endParaRPr>
          </a:p>
        </p:txBody>
      </p:sp>
      <p:sp>
        <p:nvSpPr>
          <p:cNvPr id="17" name="TextBox 16"/>
          <p:cNvSpPr txBox="1"/>
          <p:nvPr/>
        </p:nvSpPr>
        <p:spPr>
          <a:xfrm>
            <a:off x="6206149" y="1435409"/>
            <a:ext cx="3146877" cy="646331"/>
          </a:xfrm>
          <a:prstGeom prst="rect">
            <a:avLst/>
          </a:prstGeom>
          <a:noFill/>
        </p:spPr>
        <p:txBody>
          <a:bodyPr wrap="square" rtlCol="0">
            <a:spAutoFit/>
          </a:bodyPr>
          <a:lstStyle/>
          <a:p>
            <a:pPr algn="ctr"/>
            <a:r>
              <a:rPr lang="ru-RU" b="1" dirty="0" smtClean="0">
                <a:solidFill>
                  <a:srgbClr val="00B050"/>
                </a:solidFill>
              </a:rPr>
              <a:t>321 получатель финансовой поддержки</a:t>
            </a:r>
            <a:endParaRPr lang="ru-RU" b="1" dirty="0">
              <a:solidFill>
                <a:srgbClr val="00B050"/>
              </a:solidFill>
            </a:endParaRPr>
          </a:p>
        </p:txBody>
      </p:sp>
      <p:pic>
        <p:nvPicPr>
          <p:cNvPr id="18" name="Рисунок 17" descr="структура2.jpg"/>
          <p:cNvPicPr>
            <a:picLocks noChangeAspect="1"/>
          </p:cNvPicPr>
          <p:nvPr/>
        </p:nvPicPr>
        <p:blipFill>
          <a:blip r:embed="rId5" cstate="print"/>
          <a:stretch>
            <a:fillRect/>
          </a:stretch>
        </p:blipFill>
        <p:spPr>
          <a:xfrm>
            <a:off x="3810000" y="1033657"/>
            <a:ext cx="2162175" cy="1662473"/>
          </a:xfrm>
          <a:prstGeom prst="ellipse">
            <a:avLst/>
          </a:prstGeom>
          <a:effectLst>
            <a:softEdge rad="31750"/>
          </a:effectLst>
        </p:spPr>
      </p:pic>
      <p:sp>
        <p:nvSpPr>
          <p:cNvPr id="4" name="Прямоугольник 3"/>
          <p:cNvSpPr/>
          <p:nvPr/>
        </p:nvSpPr>
        <p:spPr>
          <a:xfrm>
            <a:off x="2626824" y="4188890"/>
            <a:ext cx="4395176" cy="923330"/>
          </a:xfrm>
          <a:prstGeom prst="rect">
            <a:avLst/>
          </a:prstGeom>
        </p:spPr>
        <p:txBody>
          <a:bodyPr wrap="square">
            <a:spAutoFit/>
          </a:bodyPr>
          <a:lstStyle/>
          <a:p>
            <a:pPr algn="ctr"/>
            <a:r>
              <a:rPr lang="ru-RU" b="1" dirty="0" smtClean="0">
                <a:solidFill>
                  <a:srgbClr val="00B050"/>
                </a:solidFill>
              </a:rPr>
              <a:t>Освоение </a:t>
            </a:r>
          </a:p>
          <a:p>
            <a:pPr algn="ctr"/>
            <a:r>
              <a:rPr lang="ru-RU" b="1" dirty="0" smtClean="0">
                <a:solidFill>
                  <a:srgbClr val="00B050"/>
                </a:solidFill>
              </a:rPr>
              <a:t>от </a:t>
            </a:r>
            <a:r>
              <a:rPr lang="ru-RU" b="1" dirty="0">
                <a:solidFill>
                  <a:srgbClr val="00B050"/>
                </a:solidFill>
              </a:rPr>
              <a:t>размера бюджетных ассигнований </a:t>
            </a:r>
          </a:p>
        </p:txBody>
      </p:sp>
    </p:spTree>
    <p:extLst>
      <p:ext uri="{BB962C8B-B14F-4D97-AF65-F5344CB8AC3E}">
        <p14:creationId xmlns:p14="http://schemas.microsoft.com/office/powerpoint/2010/main" val="41760410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lide Number Placeholder 2"/>
          <p:cNvSpPr>
            <a:spLocks noGrp="1"/>
          </p:cNvSpPr>
          <p:nvPr>
            <p:ph type="sldNum" sz="quarter" idx="10"/>
          </p:nvPr>
        </p:nvSpPr>
        <p:spPr>
          <a:noFill/>
        </p:spPr>
        <p:txBody>
          <a:bodyPr/>
          <a:lstStyle/>
          <a:p>
            <a:pPr defTabSz="912813" fontAlgn="base">
              <a:spcBef>
                <a:spcPct val="0"/>
              </a:spcBef>
              <a:spcAft>
                <a:spcPct val="0"/>
              </a:spcAft>
            </a:pPr>
            <a:fld id="{6A74912F-67F0-4C11-8C1C-AA8781247EC2}" type="slidenum">
              <a:rPr lang="en-US" altLang="ru-RU" smtClean="0"/>
              <a:pPr defTabSz="912813" fontAlgn="base">
                <a:spcBef>
                  <a:spcPct val="0"/>
                </a:spcBef>
                <a:spcAft>
                  <a:spcPct val="0"/>
                </a:spcAft>
              </a:pPr>
              <a:t>3</a:t>
            </a:fld>
            <a:endParaRPr lang="en-US" altLang="ru-RU" dirty="0" smtClean="0"/>
          </a:p>
        </p:txBody>
      </p:sp>
      <p:sp>
        <p:nvSpPr>
          <p:cNvPr id="7177" name="Rectangle 11"/>
          <p:cNvSpPr>
            <a:spLocks noChangeArrowheads="1"/>
          </p:cNvSpPr>
          <p:nvPr>
            <p:custDataLst>
              <p:tags r:id="rId1"/>
            </p:custDataLst>
          </p:nvPr>
        </p:nvSpPr>
        <p:spPr bwMode="auto">
          <a:xfrm>
            <a:off x="4243388" y="1431925"/>
            <a:ext cx="1647825" cy="430213"/>
          </a:xfrm>
          <a:prstGeom prst="rect">
            <a:avLst/>
          </a:prstGeom>
          <a:noFill/>
          <a:ln w="9525">
            <a:noFill/>
            <a:miter lim="800000"/>
            <a:headEnd/>
            <a:tailEnd/>
          </a:ln>
        </p:spPr>
        <p:txBody>
          <a:bodyPr lIns="0" tIns="0" rIns="0" bIns="0" anchor="ctr">
            <a:spAutoFit/>
          </a:bodyPr>
          <a:lstStyle/>
          <a:p>
            <a:pPr defTabSz="893763">
              <a:buSzPct val="120000"/>
            </a:pPr>
            <a:r>
              <a:rPr lang="ru-RU" sz="1400" b="1" dirty="0">
                <a:solidFill>
                  <a:prstClr val="white"/>
                </a:solidFill>
              </a:rPr>
              <a:t>Этап 3</a:t>
            </a:r>
          </a:p>
          <a:p>
            <a:pPr defTabSz="893763">
              <a:buSzPct val="120000"/>
            </a:pPr>
            <a:r>
              <a:rPr lang="ru-RU" sz="1400" b="1" dirty="0">
                <a:solidFill>
                  <a:prstClr val="white"/>
                </a:solidFill>
              </a:rPr>
              <a:t>Название этапа 3</a:t>
            </a:r>
            <a:endParaRPr lang="en-AU" sz="1400" b="1" dirty="0">
              <a:solidFill>
                <a:prstClr val="white"/>
              </a:solidFill>
            </a:endParaRPr>
          </a:p>
        </p:txBody>
      </p:sp>
      <p:sp>
        <p:nvSpPr>
          <p:cNvPr id="7179" name="Rectangle 14"/>
          <p:cNvSpPr>
            <a:spLocks noChangeArrowheads="1"/>
          </p:cNvSpPr>
          <p:nvPr>
            <p:custDataLst>
              <p:tags r:id="rId2"/>
            </p:custDataLst>
          </p:nvPr>
        </p:nvSpPr>
        <p:spPr bwMode="auto">
          <a:xfrm>
            <a:off x="6107113" y="1431925"/>
            <a:ext cx="1704975" cy="430213"/>
          </a:xfrm>
          <a:prstGeom prst="rect">
            <a:avLst/>
          </a:prstGeom>
          <a:noFill/>
          <a:ln w="9525">
            <a:noFill/>
            <a:miter lim="800000"/>
            <a:headEnd/>
            <a:tailEnd/>
          </a:ln>
        </p:spPr>
        <p:txBody>
          <a:bodyPr lIns="0" tIns="0" rIns="0" bIns="0" anchor="ctr">
            <a:spAutoFit/>
          </a:bodyPr>
          <a:lstStyle/>
          <a:p>
            <a:pPr defTabSz="893763">
              <a:buSzPct val="120000"/>
            </a:pPr>
            <a:r>
              <a:rPr lang="ru-RU" sz="1400" b="1" dirty="0">
                <a:solidFill>
                  <a:prstClr val="white"/>
                </a:solidFill>
              </a:rPr>
              <a:t>Этап 4</a:t>
            </a:r>
          </a:p>
          <a:p>
            <a:pPr defTabSz="893763">
              <a:buSzPct val="120000"/>
            </a:pPr>
            <a:r>
              <a:rPr lang="en-US" sz="1400" b="1" dirty="0">
                <a:solidFill>
                  <a:prstClr val="white"/>
                </a:solidFill>
              </a:rPr>
              <a:t>Н</a:t>
            </a:r>
            <a:r>
              <a:rPr lang="ru-RU" sz="1400" b="1" dirty="0">
                <a:solidFill>
                  <a:prstClr val="white"/>
                </a:solidFill>
              </a:rPr>
              <a:t>азвание этапа 4</a:t>
            </a:r>
            <a:endParaRPr lang="en-AU" sz="1400" b="1" dirty="0">
              <a:solidFill>
                <a:prstClr val="white"/>
              </a:solidFill>
            </a:endParaRPr>
          </a:p>
        </p:txBody>
      </p:sp>
      <p:sp>
        <p:nvSpPr>
          <p:cNvPr id="7181" name="Rectangle 17"/>
          <p:cNvSpPr>
            <a:spLocks noChangeArrowheads="1"/>
          </p:cNvSpPr>
          <p:nvPr>
            <p:custDataLst>
              <p:tags r:id="rId3"/>
            </p:custDataLst>
          </p:nvPr>
        </p:nvSpPr>
        <p:spPr bwMode="auto">
          <a:xfrm>
            <a:off x="7972425" y="1431925"/>
            <a:ext cx="1717675" cy="430213"/>
          </a:xfrm>
          <a:prstGeom prst="rect">
            <a:avLst/>
          </a:prstGeom>
          <a:noFill/>
          <a:ln w="9525">
            <a:noFill/>
            <a:miter lim="800000"/>
            <a:headEnd/>
            <a:tailEnd/>
          </a:ln>
        </p:spPr>
        <p:txBody>
          <a:bodyPr lIns="0" tIns="0" rIns="0" bIns="0" anchor="ctr">
            <a:spAutoFit/>
          </a:bodyPr>
          <a:lstStyle/>
          <a:p>
            <a:pPr defTabSz="893763">
              <a:buSzPct val="120000"/>
            </a:pPr>
            <a:r>
              <a:rPr lang="ru-RU" sz="1400" b="1" dirty="0">
                <a:solidFill>
                  <a:prstClr val="white"/>
                </a:solidFill>
              </a:rPr>
              <a:t>Этап 5</a:t>
            </a:r>
          </a:p>
          <a:p>
            <a:pPr defTabSz="893763">
              <a:buSzPct val="120000"/>
            </a:pPr>
            <a:r>
              <a:rPr lang="en-US" sz="1400" b="1" dirty="0">
                <a:solidFill>
                  <a:prstClr val="white"/>
                </a:solidFill>
              </a:rPr>
              <a:t>Н</a:t>
            </a:r>
            <a:r>
              <a:rPr lang="ru-RU" sz="1400" b="1" dirty="0">
                <a:solidFill>
                  <a:prstClr val="white"/>
                </a:solidFill>
              </a:rPr>
              <a:t>азвание этапа 5</a:t>
            </a:r>
            <a:endParaRPr lang="en-AU" sz="1400" b="1" dirty="0">
              <a:solidFill>
                <a:prstClr val="white"/>
              </a:solidFill>
            </a:endParaRPr>
          </a:p>
        </p:txBody>
      </p:sp>
      <p:sp>
        <p:nvSpPr>
          <p:cNvPr id="26" name="Заголовок 25"/>
          <p:cNvSpPr>
            <a:spLocks noGrp="1"/>
          </p:cNvSpPr>
          <p:nvPr>
            <p:ph type="title"/>
          </p:nvPr>
        </p:nvSpPr>
        <p:spPr>
          <a:xfrm>
            <a:off x="228600" y="200025"/>
            <a:ext cx="9240837" cy="276999"/>
          </a:xfrm>
        </p:spPr>
        <p:txBody>
          <a:bodyPr/>
          <a:lstStyle/>
          <a:p>
            <a:pPr algn="ctr"/>
            <a:r>
              <a:rPr lang="ru-RU" sz="1800" dirty="0" smtClean="0"/>
              <a:t>ГОСУДАРСТВЕННАЯ ПОДДЕРЖКА МСП. ПЛАНЫ НА 2016 ГОД.</a:t>
            </a:r>
            <a:endParaRPr lang="ru-RU" sz="1800" dirty="0"/>
          </a:p>
        </p:txBody>
      </p:sp>
      <p:graphicFrame>
        <p:nvGraphicFramePr>
          <p:cNvPr id="30" name="Таблица 29"/>
          <p:cNvGraphicFramePr>
            <a:graphicFrameLocks noGrp="1"/>
          </p:cNvGraphicFramePr>
          <p:nvPr>
            <p:extLst>
              <p:ext uri="{D42A27DB-BD31-4B8C-83A1-F6EECF244321}">
                <p14:modId xmlns:p14="http://schemas.microsoft.com/office/powerpoint/2010/main" val="4115061878"/>
              </p:ext>
            </p:extLst>
          </p:nvPr>
        </p:nvGraphicFramePr>
        <p:xfrm>
          <a:off x="195263" y="669925"/>
          <a:ext cx="9496424" cy="5930900"/>
        </p:xfrm>
        <a:graphic>
          <a:graphicData uri="http://schemas.openxmlformats.org/drawingml/2006/table">
            <a:tbl>
              <a:tblPr firstRow="1" bandRow="1">
                <a:tableStyleId>{5FD0F851-EC5A-4D38-B0AD-8093EC10F338}</a:tableStyleId>
              </a:tblPr>
              <a:tblGrid>
                <a:gridCol w="486997"/>
                <a:gridCol w="7856902"/>
                <a:gridCol w="1152525"/>
              </a:tblGrid>
              <a:tr h="797666">
                <a:tc>
                  <a:txBody>
                    <a:bodyPr/>
                    <a:lstStyle/>
                    <a:p>
                      <a:pPr algn="ctr"/>
                      <a:r>
                        <a:rPr lang="ru-RU" sz="1600" b="1" kern="1200" dirty="0" smtClean="0"/>
                        <a:t>№ п/п</a:t>
                      </a:r>
                      <a:endParaRPr lang="ru-RU" sz="1600" b="1" kern="1200" dirty="0" smtClean="0">
                        <a:solidFill>
                          <a:schemeClr val="tx2">
                            <a:lumMod val="75000"/>
                          </a:schemeClr>
                        </a:solidFill>
                        <a:latin typeface="Arial" pitchFamily="34" charset="0"/>
                        <a:ea typeface="+mn-ea"/>
                        <a:cs typeface="Arial" pitchFamily="34" charset="0"/>
                      </a:endParaRPr>
                    </a:p>
                  </a:txBody>
                  <a:tcPr anchor="ctr"/>
                </a:tc>
                <a:tc>
                  <a:txBody>
                    <a:bodyPr/>
                    <a:lstStyle/>
                    <a:p>
                      <a:pPr algn="ctr"/>
                      <a:r>
                        <a:rPr lang="ru-RU" sz="1600" b="1" kern="1200" dirty="0" smtClean="0"/>
                        <a:t>НАИМЕНОВАНИЯ</a:t>
                      </a:r>
                      <a:r>
                        <a:rPr lang="ru-RU" sz="1600" b="1" kern="1200" baseline="0" dirty="0" smtClean="0"/>
                        <a:t> МЕРОПРИЯТИЯ </a:t>
                      </a:r>
                      <a:endParaRPr lang="ru-RU" sz="1600" b="1" kern="1200" dirty="0" smtClean="0">
                        <a:solidFill>
                          <a:schemeClr val="tx2">
                            <a:lumMod val="75000"/>
                          </a:schemeClr>
                        </a:solidFill>
                        <a:latin typeface="Arial" pitchFamily="34" charset="0"/>
                        <a:ea typeface="+mn-ea"/>
                        <a:cs typeface="Arial" pitchFamily="34" charset="0"/>
                      </a:endParaRPr>
                    </a:p>
                  </a:txBody>
                  <a:tcPr anchor="ctr"/>
                </a:tc>
                <a:tc>
                  <a:txBody>
                    <a:bodyPr/>
                    <a:lstStyle/>
                    <a:p>
                      <a:pPr algn="ctr"/>
                      <a:r>
                        <a:rPr lang="ru-RU" sz="1600" b="1" kern="1200" dirty="0" smtClean="0"/>
                        <a:t>Объем</a:t>
                      </a:r>
                      <a:r>
                        <a:rPr lang="ru-RU" sz="1600" b="1" kern="1200" baseline="0" dirty="0" smtClean="0"/>
                        <a:t> средств, млн руб. </a:t>
                      </a:r>
                      <a:endParaRPr lang="ru-RU" sz="1600" b="1" kern="1200" dirty="0" smtClean="0">
                        <a:solidFill>
                          <a:schemeClr val="tx2">
                            <a:lumMod val="75000"/>
                          </a:schemeClr>
                        </a:solidFill>
                        <a:latin typeface="Arial" pitchFamily="34" charset="0"/>
                        <a:ea typeface="+mn-ea"/>
                        <a:cs typeface="Arial" pitchFamily="34" charset="0"/>
                      </a:endParaRPr>
                    </a:p>
                  </a:txBody>
                  <a:tcPr anchor="ctr"/>
                </a:tc>
              </a:tr>
              <a:tr h="556396">
                <a:tc>
                  <a:txBody>
                    <a:bodyPr/>
                    <a:lstStyle/>
                    <a:p>
                      <a:pPr algn="ctr"/>
                      <a:r>
                        <a:rPr kumimoji="0" lang="ru-RU" sz="1800" b="1" u="none" strike="noStrike" kern="0" cap="none" spc="0" normalizeH="0" baseline="0" noProof="0" dirty="0" smtClean="0">
                          <a:ln>
                            <a:noFill/>
                          </a:ln>
                          <a:effectLst/>
                          <a:uLnTx/>
                          <a:uFillTx/>
                        </a:rPr>
                        <a:t>1</a:t>
                      </a:r>
                      <a:endParaRPr kumimoji="0" lang="ru-RU" sz="1800" b="1" i="0" u="none" strike="noStrike" kern="0" cap="none" spc="0" normalizeH="0" baseline="0" noProof="0" dirty="0">
                        <a:ln>
                          <a:noFill/>
                        </a:ln>
                        <a:solidFill>
                          <a:schemeClr val="tx2"/>
                        </a:solidFill>
                        <a:effectLst/>
                        <a:uLnTx/>
                        <a:uFillTx/>
                        <a:latin typeface="+mj-lt"/>
                        <a:ea typeface="Arial" charset="0"/>
                        <a:cs typeface="+mj-cs"/>
                      </a:endParaRPr>
                    </a:p>
                  </a:txBody>
                  <a:tcPr anchor="ctr"/>
                </a:tc>
                <a:tc>
                  <a:txBody>
                    <a:bodyPr/>
                    <a:lstStyle/>
                    <a:p>
                      <a:pPr algn="l">
                        <a:lnSpc>
                          <a:spcPts val="1900"/>
                        </a:lnSpc>
                      </a:pPr>
                      <a:r>
                        <a:rPr kumimoji="0" lang="ru-RU" sz="1800" b="1" u="none" strike="noStrike" kern="0" cap="none" spc="0" normalizeH="0" baseline="0" noProof="0" dirty="0" smtClean="0">
                          <a:ln>
                            <a:noFill/>
                          </a:ln>
                          <a:effectLst/>
                          <a:uLnTx/>
                          <a:uFillTx/>
                        </a:rPr>
                        <a:t>Частичная компенсация субъектам  МСП затрат на уплату первого взноса (аванса) при заключении договора лизинга оборудования  </a:t>
                      </a:r>
                      <a:endParaRPr kumimoji="0" lang="ru-RU" sz="1800" b="1" i="0" u="none" strike="noStrike" kern="0" cap="none" spc="0" normalizeH="0" baseline="0" noProof="0" dirty="0">
                        <a:ln>
                          <a:noFill/>
                        </a:ln>
                        <a:solidFill>
                          <a:schemeClr val="tx2"/>
                        </a:solidFill>
                        <a:effectLst/>
                        <a:uLnTx/>
                        <a:uFillTx/>
                        <a:latin typeface="+mj-lt"/>
                        <a:ea typeface="Arial" charset="0"/>
                        <a:cs typeface="+mj-cs"/>
                      </a:endParaRPr>
                    </a:p>
                  </a:txBody>
                  <a:tcPr anchor="ctr"/>
                </a:tc>
                <a:tc>
                  <a:txBody>
                    <a:bodyPr/>
                    <a:lstStyle/>
                    <a:p>
                      <a:pPr algn="ctr"/>
                      <a:r>
                        <a:rPr kumimoji="0" lang="ru-RU" sz="2400" b="1" u="none" strike="noStrike" kern="0" cap="none" spc="0" normalizeH="0" baseline="0" noProof="0" dirty="0" smtClean="0">
                          <a:ln>
                            <a:noFill/>
                          </a:ln>
                          <a:effectLst/>
                          <a:uLnTx/>
                          <a:uFillTx/>
                        </a:rPr>
                        <a:t>64,0</a:t>
                      </a:r>
                      <a:endParaRPr kumimoji="0" lang="ru-RU" sz="2400" b="1" i="0" u="none" strike="noStrike" kern="0" cap="none" spc="0" normalizeH="0" baseline="0" noProof="0" dirty="0">
                        <a:ln>
                          <a:noFill/>
                        </a:ln>
                        <a:solidFill>
                          <a:schemeClr val="tx2"/>
                        </a:solidFill>
                        <a:effectLst/>
                        <a:uLnTx/>
                        <a:uFillTx/>
                        <a:latin typeface="+mj-lt"/>
                        <a:ea typeface="Arial" charset="0"/>
                        <a:cs typeface="+mj-cs"/>
                      </a:endParaRPr>
                    </a:p>
                  </a:txBody>
                  <a:tcPr anchor="ctr"/>
                </a:tc>
              </a:tr>
              <a:tr h="790280">
                <a:tc>
                  <a:txBody>
                    <a:bodyPr/>
                    <a:lstStyle/>
                    <a:p>
                      <a:pPr algn="ctr"/>
                      <a:r>
                        <a:rPr kumimoji="0" lang="ru-RU" sz="1800" b="1" u="none" strike="noStrike" kern="0" cap="none" spc="0" normalizeH="0" baseline="0" noProof="0" dirty="0" smtClean="0">
                          <a:ln>
                            <a:noFill/>
                          </a:ln>
                          <a:effectLst/>
                          <a:uLnTx/>
                          <a:uFillTx/>
                        </a:rPr>
                        <a:t>2</a:t>
                      </a:r>
                      <a:endParaRPr kumimoji="0" lang="ru-RU" sz="1800" b="1" i="0" u="none" strike="noStrike" kern="0" cap="none" spc="0" normalizeH="0" baseline="0" noProof="0" dirty="0">
                        <a:ln>
                          <a:noFill/>
                        </a:ln>
                        <a:solidFill>
                          <a:schemeClr val="tx2"/>
                        </a:solidFill>
                        <a:effectLst/>
                        <a:uLnTx/>
                        <a:uFillTx/>
                        <a:latin typeface="+mj-lt"/>
                        <a:ea typeface="Arial" charset="0"/>
                        <a:cs typeface="+mj-cs"/>
                      </a:endParaRPr>
                    </a:p>
                  </a:txBody>
                  <a:tcPr anchor="ctr"/>
                </a:tc>
                <a:tc>
                  <a:txBody>
                    <a:bodyPr/>
                    <a:lstStyle/>
                    <a:p>
                      <a:pPr algn="l">
                        <a:lnSpc>
                          <a:spcPts val="1900"/>
                        </a:lnSpc>
                      </a:pPr>
                      <a:r>
                        <a:rPr kumimoji="0" lang="ru-RU" sz="1800" b="1" u="none" strike="noStrike" kern="0" cap="none" spc="0" normalizeH="0" baseline="0" noProof="0" dirty="0" smtClean="0">
                          <a:ln>
                            <a:noFill/>
                          </a:ln>
                          <a:effectLst/>
                          <a:uLnTx/>
                          <a:uFillTx/>
                        </a:rPr>
                        <a:t>Частичная компенсация субъектам  МСП  затрат, связанных с приобретением оборудования в целях создания и (или) развития, и (или) модернизации производства товаров (работ, услуг)</a:t>
                      </a:r>
                      <a:endParaRPr kumimoji="0" lang="ru-RU" sz="1800" b="1" i="0" u="none" strike="noStrike" kern="0" cap="none" spc="0" normalizeH="0" baseline="0" noProof="0" dirty="0">
                        <a:ln>
                          <a:noFill/>
                        </a:ln>
                        <a:solidFill>
                          <a:schemeClr val="tx2"/>
                        </a:solidFill>
                        <a:effectLst/>
                        <a:uLnTx/>
                        <a:uFillTx/>
                        <a:latin typeface="+mj-lt"/>
                        <a:ea typeface="Arial" charset="0"/>
                        <a:cs typeface="+mj-cs"/>
                      </a:endParaRPr>
                    </a:p>
                  </a:txBody>
                  <a:tcPr anchor="ctr"/>
                </a:tc>
                <a:tc>
                  <a:txBody>
                    <a:bodyPr/>
                    <a:lstStyle/>
                    <a:p>
                      <a:pPr algn="ctr"/>
                      <a:r>
                        <a:rPr kumimoji="0" lang="ru-RU" sz="2400" b="1" u="none" strike="noStrike" kern="0" cap="none" spc="0" normalizeH="0" baseline="0" noProof="0" dirty="0" smtClean="0">
                          <a:ln>
                            <a:noFill/>
                          </a:ln>
                          <a:effectLst/>
                          <a:uLnTx/>
                          <a:uFillTx/>
                        </a:rPr>
                        <a:t>296,0</a:t>
                      </a:r>
                      <a:endParaRPr kumimoji="0" lang="ru-RU" sz="2400" b="1" i="0" u="none" strike="noStrike" kern="0" cap="none" spc="0" normalizeH="0" baseline="0" noProof="0" dirty="0">
                        <a:ln>
                          <a:noFill/>
                        </a:ln>
                        <a:solidFill>
                          <a:schemeClr val="tx2"/>
                        </a:solidFill>
                        <a:effectLst/>
                        <a:uLnTx/>
                        <a:uFillTx/>
                        <a:latin typeface="+mj-lt"/>
                        <a:ea typeface="Arial" charset="0"/>
                        <a:cs typeface="+mj-cs"/>
                      </a:endParaRPr>
                    </a:p>
                  </a:txBody>
                  <a:tcPr anchor="ctr"/>
                </a:tc>
              </a:tr>
              <a:tr h="790280">
                <a:tc>
                  <a:txBody>
                    <a:bodyPr/>
                    <a:lstStyle/>
                    <a:p>
                      <a:pPr algn="ctr"/>
                      <a:r>
                        <a:rPr kumimoji="0" lang="ru-RU" sz="1800" b="1" u="none" strike="noStrike" kern="0" cap="none" spc="0" normalizeH="0" baseline="0" noProof="0" dirty="0" smtClean="0">
                          <a:ln>
                            <a:noFill/>
                          </a:ln>
                          <a:effectLst/>
                          <a:uLnTx/>
                          <a:uFillTx/>
                        </a:rPr>
                        <a:t>3</a:t>
                      </a:r>
                      <a:endParaRPr kumimoji="0" lang="ru-RU" sz="1800" b="1" i="0" u="none" strike="noStrike" kern="0" cap="none" spc="0" normalizeH="0" baseline="0" noProof="0" dirty="0">
                        <a:ln>
                          <a:noFill/>
                        </a:ln>
                        <a:solidFill>
                          <a:schemeClr val="tx2"/>
                        </a:solidFill>
                        <a:effectLst/>
                        <a:uLnTx/>
                        <a:uFillTx/>
                        <a:latin typeface="+mj-lt"/>
                        <a:ea typeface="Arial" charset="0"/>
                        <a:cs typeface="+mj-cs"/>
                      </a:endParaRPr>
                    </a:p>
                  </a:txBody>
                  <a:tcPr anchor="ctr"/>
                </a:tc>
                <a:tc>
                  <a:txBody>
                    <a:bodyPr/>
                    <a:lstStyle/>
                    <a:p>
                      <a:pPr algn="l">
                        <a:lnSpc>
                          <a:spcPts val="1900"/>
                        </a:lnSpc>
                      </a:pPr>
                      <a:r>
                        <a:rPr kumimoji="0" lang="ru-RU" sz="1800" b="1" u="none" strike="noStrike" kern="0" cap="none" spc="0" normalizeH="0" baseline="0" noProof="0" dirty="0" smtClean="0">
                          <a:ln>
                            <a:noFill/>
                          </a:ln>
                          <a:effectLst/>
                          <a:uLnTx/>
                          <a:uFillTx/>
                        </a:rPr>
                        <a:t>Частичная компенсация затрат субъектам МСП на технологическое присоединение к электрическим сетям и(или) к сетям газораспределения</a:t>
                      </a:r>
                      <a:endParaRPr kumimoji="0" lang="ru-RU" sz="1800" b="1" i="0" u="none" strike="noStrike" kern="0" cap="none" spc="0" normalizeH="0" baseline="0" noProof="0" dirty="0">
                        <a:ln>
                          <a:noFill/>
                        </a:ln>
                        <a:solidFill>
                          <a:schemeClr val="tx2"/>
                        </a:solidFill>
                        <a:effectLst/>
                        <a:uLnTx/>
                        <a:uFillTx/>
                        <a:latin typeface="+mj-lt"/>
                        <a:ea typeface="Arial" charset="0"/>
                        <a:cs typeface="+mj-cs"/>
                      </a:endParaRPr>
                    </a:p>
                  </a:txBody>
                  <a:tcPr anchor="ctr"/>
                </a:tc>
                <a:tc>
                  <a:txBody>
                    <a:bodyPr/>
                    <a:lstStyle/>
                    <a:p>
                      <a:pPr algn="ctr"/>
                      <a:r>
                        <a:rPr kumimoji="0" lang="ru-RU" sz="2400" b="1" u="none" strike="noStrike" kern="0" cap="none" spc="0" normalizeH="0" baseline="0" noProof="0" dirty="0" smtClean="0">
                          <a:ln>
                            <a:noFill/>
                          </a:ln>
                          <a:effectLst/>
                          <a:uLnTx/>
                          <a:uFillTx/>
                        </a:rPr>
                        <a:t>25,0</a:t>
                      </a:r>
                      <a:endParaRPr kumimoji="0" lang="ru-RU" sz="2400" b="1" i="0" u="none" strike="noStrike" kern="0" cap="none" spc="0" normalizeH="0" baseline="0" noProof="0" dirty="0">
                        <a:ln>
                          <a:noFill/>
                        </a:ln>
                        <a:solidFill>
                          <a:schemeClr val="tx2"/>
                        </a:solidFill>
                        <a:effectLst/>
                        <a:uLnTx/>
                        <a:uFillTx/>
                        <a:latin typeface="+mj-lt"/>
                        <a:ea typeface="Arial" charset="0"/>
                        <a:cs typeface="+mj-cs"/>
                      </a:endParaRPr>
                    </a:p>
                  </a:txBody>
                  <a:tcPr anchor="ctr"/>
                </a:tc>
              </a:tr>
              <a:tr h="443148">
                <a:tc>
                  <a:txBody>
                    <a:bodyPr/>
                    <a:lstStyle/>
                    <a:p>
                      <a:pPr algn="ctr"/>
                      <a:r>
                        <a:rPr kumimoji="0" lang="ru-RU" sz="1800" b="1" u="none" strike="noStrike" kern="0" cap="none" spc="0" normalizeH="0" baseline="0" noProof="0" dirty="0" smtClean="0">
                          <a:ln>
                            <a:noFill/>
                          </a:ln>
                          <a:effectLst/>
                          <a:uLnTx/>
                          <a:uFillTx/>
                        </a:rPr>
                        <a:t>4</a:t>
                      </a:r>
                      <a:endParaRPr kumimoji="0" lang="ru-RU" sz="1800" b="1" i="0" u="none" strike="noStrike" kern="0" cap="none" spc="0" normalizeH="0" baseline="0" noProof="0" dirty="0">
                        <a:ln>
                          <a:noFill/>
                        </a:ln>
                        <a:solidFill>
                          <a:schemeClr val="tx2"/>
                        </a:solidFill>
                        <a:effectLst/>
                        <a:uLnTx/>
                        <a:uFillTx/>
                        <a:latin typeface="+mj-lt"/>
                        <a:ea typeface="Arial" charset="0"/>
                        <a:cs typeface="+mj-cs"/>
                      </a:endParaRPr>
                    </a:p>
                  </a:txBody>
                  <a:tcPr anchor="ctr"/>
                </a:tc>
                <a:tc>
                  <a:txBody>
                    <a:bodyPr/>
                    <a:lstStyle/>
                    <a:p>
                      <a:pPr algn="l">
                        <a:lnSpc>
                          <a:spcPts val="1900"/>
                        </a:lnSpc>
                      </a:pPr>
                      <a:r>
                        <a:rPr kumimoji="0" lang="ru-RU" sz="1800" b="1" u="none" strike="noStrike" kern="0" cap="none" spc="0" normalizeH="0" baseline="0" noProof="0" dirty="0" smtClean="0">
                          <a:ln>
                            <a:noFill/>
                          </a:ln>
                          <a:effectLst/>
                          <a:uLnTx/>
                          <a:uFillTx/>
                        </a:rPr>
                        <a:t>Поддержка социального предпринимательства</a:t>
                      </a:r>
                      <a:endParaRPr kumimoji="0" lang="ru-RU" sz="1800" b="1" i="0" u="none" strike="noStrike" kern="0" cap="none" spc="0" normalizeH="0" baseline="0" noProof="0" dirty="0" smtClean="0">
                        <a:ln>
                          <a:noFill/>
                        </a:ln>
                        <a:solidFill>
                          <a:schemeClr val="tx2"/>
                        </a:solidFill>
                        <a:effectLst/>
                        <a:uLnTx/>
                        <a:uFillTx/>
                        <a:latin typeface="+mj-lt"/>
                        <a:ea typeface="Arial" charset="0"/>
                        <a:cs typeface="+mj-cs"/>
                      </a:endParaRPr>
                    </a:p>
                  </a:txBody>
                  <a:tcPr anchor="ctr"/>
                </a:tc>
                <a:tc>
                  <a:txBody>
                    <a:bodyPr/>
                    <a:lstStyle/>
                    <a:p>
                      <a:pPr algn="ctr"/>
                      <a:r>
                        <a:rPr kumimoji="0" lang="ru-RU" sz="2400" b="1" u="none" strike="noStrike" kern="0" cap="none" spc="0" normalizeH="0" baseline="0" noProof="0" dirty="0" smtClean="0">
                          <a:ln>
                            <a:noFill/>
                          </a:ln>
                          <a:effectLst/>
                          <a:uLnTx/>
                          <a:uFillTx/>
                        </a:rPr>
                        <a:t>48,0</a:t>
                      </a:r>
                      <a:endParaRPr kumimoji="0" lang="ru-RU" sz="2400" b="1" i="0" u="none" strike="noStrike" kern="0" cap="none" spc="0" normalizeH="0" baseline="0" noProof="0" dirty="0">
                        <a:ln>
                          <a:noFill/>
                        </a:ln>
                        <a:solidFill>
                          <a:schemeClr val="tx2"/>
                        </a:solidFill>
                        <a:effectLst/>
                        <a:uLnTx/>
                        <a:uFillTx/>
                        <a:latin typeface="+mj-lt"/>
                        <a:ea typeface="Arial" charset="0"/>
                        <a:cs typeface="+mj-cs"/>
                      </a:endParaRPr>
                    </a:p>
                  </a:txBody>
                  <a:tcPr anchor="ctr"/>
                </a:tc>
              </a:tr>
              <a:tr h="790280">
                <a:tc>
                  <a:txBody>
                    <a:bodyPr/>
                    <a:lstStyle/>
                    <a:p>
                      <a:pPr algn="ctr"/>
                      <a:r>
                        <a:rPr kumimoji="0" lang="ru-RU" sz="1800" b="1" u="none" strike="noStrike" kern="0" cap="none" spc="0" normalizeH="0" baseline="0" noProof="0" dirty="0" smtClean="0">
                          <a:ln>
                            <a:noFill/>
                          </a:ln>
                          <a:effectLst/>
                          <a:uLnTx/>
                          <a:uFillTx/>
                        </a:rPr>
                        <a:t>5</a:t>
                      </a:r>
                      <a:endParaRPr kumimoji="0" lang="ru-RU" sz="1800" b="1" i="0" u="none" strike="noStrike" kern="0" cap="none" spc="0" normalizeH="0" baseline="0" noProof="0" dirty="0">
                        <a:ln>
                          <a:noFill/>
                        </a:ln>
                        <a:solidFill>
                          <a:schemeClr val="tx2"/>
                        </a:solidFill>
                        <a:effectLst/>
                        <a:uLnTx/>
                        <a:uFillTx/>
                        <a:latin typeface="+mj-lt"/>
                        <a:ea typeface="Arial" charset="0"/>
                        <a:cs typeface="+mj-cs"/>
                      </a:endParaRPr>
                    </a:p>
                  </a:txBody>
                  <a:tcPr anchor="ctr"/>
                </a:tc>
                <a:tc>
                  <a:txBody>
                    <a:bodyPr/>
                    <a:lstStyle/>
                    <a:p>
                      <a:pPr marL="0" marR="0" indent="0" algn="l" defTabSz="914400" rtl="0" eaLnBrk="1" fontAlgn="auto" latinLnBrk="0" hangingPunct="1">
                        <a:lnSpc>
                          <a:spcPts val="1900"/>
                        </a:lnSpc>
                        <a:spcBef>
                          <a:spcPts val="0"/>
                        </a:spcBef>
                        <a:spcAft>
                          <a:spcPts val="0"/>
                        </a:spcAft>
                        <a:buClrTx/>
                        <a:buSzTx/>
                        <a:buFontTx/>
                        <a:buNone/>
                        <a:tabLst/>
                        <a:defRPr/>
                      </a:pPr>
                      <a:r>
                        <a:rPr kumimoji="0" lang="ru-RU" sz="1800" b="1" u="none" strike="noStrike" kern="0" cap="none" spc="0" normalizeH="0" baseline="0" noProof="0" dirty="0" smtClean="0">
                          <a:ln>
                            <a:noFill/>
                          </a:ln>
                          <a:effectLst/>
                          <a:uLnTx/>
                          <a:uFillTx/>
                        </a:rPr>
                        <a:t>Частичная компенсация затрат субъектам  МСП , осуществляющим деятельность в области ремесел, народных художественных промыслов, сельского и экологического туризма</a:t>
                      </a:r>
                      <a:endParaRPr kumimoji="0" lang="ru-RU" sz="1800" b="1" i="0" u="none" strike="noStrike" kern="0" cap="none" spc="0" normalizeH="0" baseline="0" noProof="0" dirty="0" smtClean="0">
                        <a:ln>
                          <a:noFill/>
                        </a:ln>
                        <a:solidFill>
                          <a:schemeClr val="tx2"/>
                        </a:solidFill>
                        <a:effectLst/>
                        <a:uLnTx/>
                        <a:uFillTx/>
                        <a:latin typeface="+mj-lt"/>
                        <a:ea typeface="Arial" charset="0"/>
                        <a:cs typeface="+mj-cs"/>
                      </a:endParaRPr>
                    </a:p>
                  </a:txBody>
                  <a:tcPr anchor="ctr"/>
                </a:tc>
                <a:tc>
                  <a:txBody>
                    <a:bodyPr/>
                    <a:lstStyle/>
                    <a:p>
                      <a:pPr algn="ctr"/>
                      <a:r>
                        <a:rPr kumimoji="0" lang="ru-RU" sz="2400" b="1" u="none" strike="noStrike" kern="0" cap="none" spc="0" normalizeH="0" baseline="0" noProof="0" dirty="0" smtClean="0">
                          <a:ln>
                            <a:noFill/>
                          </a:ln>
                          <a:effectLst/>
                          <a:uLnTx/>
                          <a:uFillTx/>
                        </a:rPr>
                        <a:t>10,0</a:t>
                      </a:r>
                      <a:endParaRPr kumimoji="0" lang="ru-RU" sz="2400" b="1" i="0" u="none" strike="noStrike" kern="0" cap="none" spc="0" normalizeH="0" baseline="0" noProof="0" dirty="0">
                        <a:ln>
                          <a:noFill/>
                        </a:ln>
                        <a:solidFill>
                          <a:schemeClr val="tx2"/>
                        </a:solidFill>
                        <a:effectLst/>
                        <a:uLnTx/>
                        <a:uFillTx/>
                        <a:latin typeface="+mj-lt"/>
                        <a:ea typeface="Arial" charset="0"/>
                        <a:cs typeface="+mj-cs"/>
                      </a:endParaRPr>
                    </a:p>
                  </a:txBody>
                  <a:tcPr anchor="ctr"/>
                </a:tc>
              </a:tr>
              <a:tr h="798281">
                <a:tc>
                  <a:txBody>
                    <a:bodyPr/>
                    <a:lstStyle/>
                    <a:p>
                      <a:pPr algn="ctr"/>
                      <a:r>
                        <a:rPr kumimoji="0" lang="ru-RU" sz="1800" b="1" u="none" strike="noStrike" kern="0" cap="none" spc="0" normalizeH="0" baseline="0" noProof="0" dirty="0" smtClean="0">
                          <a:ln>
                            <a:noFill/>
                          </a:ln>
                          <a:effectLst/>
                          <a:uLnTx/>
                          <a:uFillTx/>
                        </a:rPr>
                        <a:t>6</a:t>
                      </a:r>
                      <a:endParaRPr kumimoji="0" lang="ru-RU" sz="1800" b="1" i="0" u="none" strike="noStrike" kern="0" cap="none" spc="0" normalizeH="0" baseline="0" noProof="0" dirty="0">
                        <a:ln>
                          <a:noFill/>
                        </a:ln>
                        <a:solidFill>
                          <a:schemeClr val="tx2"/>
                        </a:solidFill>
                        <a:effectLst/>
                        <a:uLnTx/>
                        <a:uFillTx/>
                        <a:latin typeface="+mj-lt"/>
                        <a:ea typeface="Arial" charset="0"/>
                        <a:cs typeface="+mj-cs"/>
                      </a:endParaRPr>
                    </a:p>
                  </a:txBody>
                  <a:tcPr anchor="ctr"/>
                </a:tc>
                <a:tc>
                  <a:txBody>
                    <a:bodyPr/>
                    <a:lstStyle/>
                    <a:p>
                      <a:pPr marL="0" marR="0" lvl="0" indent="0" algn="l" defTabSz="932753" rtl="0" eaLnBrk="1" fontAlgn="t" latinLnBrk="0" hangingPunct="1">
                        <a:lnSpc>
                          <a:spcPts val="1900"/>
                        </a:lnSpc>
                        <a:spcBef>
                          <a:spcPts val="0"/>
                        </a:spcBef>
                        <a:spcAft>
                          <a:spcPts val="0"/>
                        </a:spcAft>
                        <a:buClrTx/>
                        <a:buSzTx/>
                        <a:buFontTx/>
                        <a:buNone/>
                        <a:tabLst/>
                        <a:defRPr/>
                      </a:pPr>
                      <a:r>
                        <a:rPr kumimoji="0" lang="ru-RU" sz="1800" b="1" u="none" strike="noStrike" kern="0" cap="none" spc="0" normalizeH="0" baseline="0" noProof="0" dirty="0" smtClean="0">
                          <a:ln>
                            <a:noFill/>
                          </a:ln>
                          <a:effectLst/>
                          <a:uLnTx/>
                          <a:uFillTx/>
                        </a:rPr>
                        <a:t>Частичная компенсация затрат субъектов малого и среднего  предпринимательства, связанных с созданием и (или) развитием центров времяпрепровождения детей</a:t>
                      </a:r>
                      <a:endParaRPr kumimoji="0" lang="ru-RU" sz="1800" b="1" i="0" u="none" strike="noStrike" kern="0" cap="none" spc="0" normalizeH="0" baseline="0" noProof="0" dirty="0">
                        <a:ln>
                          <a:noFill/>
                        </a:ln>
                        <a:solidFill>
                          <a:schemeClr val="tx2"/>
                        </a:solidFill>
                        <a:effectLst/>
                        <a:uLnTx/>
                        <a:uFillTx/>
                        <a:latin typeface="+mj-lt"/>
                        <a:ea typeface="Arial" charset="0"/>
                        <a:cs typeface="+mj-cs"/>
                      </a:endParaRPr>
                    </a:p>
                  </a:txBody>
                  <a:tcPr anchor="ctr"/>
                </a:tc>
                <a:tc>
                  <a:txBody>
                    <a:bodyPr/>
                    <a:lstStyle/>
                    <a:p>
                      <a:pPr algn="ctr"/>
                      <a:r>
                        <a:rPr kumimoji="0" lang="ru-RU" sz="2400" b="1" u="none" strike="noStrike" kern="0" cap="none" spc="0" normalizeH="0" baseline="0" noProof="0" dirty="0" smtClean="0">
                          <a:ln>
                            <a:noFill/>
                          </a:ln>
                          <a:effectLst/>
                          <a:uLnTx/>
                          <a:uFillTx/>
                        </a:rPr>
                        <a:t>38,0</a:t>
                      </a:r>
                      <a:endParaRPr kumimoji="0" lang="ru-RU" sz="2400" b="1" i="0" u="none" strike="noStrike" kern="0" cap="none" spc="0" normalizeH="0" baseline="0" noProof="0" dirty="0">
                        <a:ln>
                          <a:noFill/>
                        </a:ln>
                        <a:solidFill>
                          <a:schemeClr val="tx2"/>
                        </a:solidFill>
                        <a:effectLst/>
                        <a:uLnTx/>
                        <a:uFillTx/>
                        <a:latin typeface="+mj-lt"/>
                        <a:ea typeface="Arial" charset="0"/>
                        <a:cs typeface="+mj-cs"/>
                      </a:endParaRPr>
                    </a:p>
                  </a:txBody>
                  <a:tcPr anchor="ctr"/>
                </a:tc>
              </a:tr>
              <a:tr h="798281">
                <a:tc>
                  <a:txBody>
                    <a:bodyPr/>
                    <a:lstStyle/>
                    <a:p>
                      <a:pPr algn="ctr"/>
                      <a:r>
                        <a:rPr kumimoji="0" lang="ru-RU" sz="1800" b="1" u="none" strike="noStrike" kern="0" cap="none" spc="0" normalizeH="0" baseline="0" noProof="0" dirty="0" smtClean="0">
                          <a:ln>
                            <a:noFill/>
                          </a:ln>
                          <a:effectLst/>
                          <a:uLnTx/>
                          <a:uFillTx/>
                        </a:rPr>
                        <a:t>7</a:t>
                      </a:r>
                      <a:endParaRPr kumimoji="0" lang="ru-RU" sz="1800" b="1" i="0" u="none" strike="noStrike" kern="0" cap="none" spc="0" normalizeH="0" baseline="0" noProof="0" dirty="0">
                        <a:ln>
                          <a:noFill/>
                        </a:ln>
                        <a:solidFill>
                          <a:schemeClr val="tx2"/>
                        </a:solidFill>
                        <a:effectLst/>
                        <a:uLnTx/>
                        <a:uFillTx/>
                        <a:latin typeface="+mj-lt"/>
                        <a:ea typeface="Arial" charset="0"/>
                        <a:cs typeface="+mj-cs"/>
                      </a:endParaRPr>
                    </a:p>
                  </a:txBody>
                  <a:tcPr anchor="ctr"/>
                </a:tc>
                <a:tc>
                  <a:txBody>
                    <a:bodyPr/>
                    <a:lstStyle/>
                    <a:p>
                      <a:pPr marL="0" marR="0" lvl="0" indent="0" algn="l" defTabSz="932753" rtl="0" eaLnBrk="1" fontAlgn="t" latinLnBrk="0" hangingPunct="1">
                        <a:lnSpc>
                          <a:spcPts val="1900"/>
                        </a:lnSpc>
                        <a:spcBef>
                          <a:spcPts val="0"/>
                        </a:spcBef>
                        <a:spcAft>
                          <a:spcPts val="0"/>
                        </a:spcAft>
                        <a:buClrTx/>
                        <a:buSzTx/>
                        <a:buFontTx/>
                        <a:buNone/>
                        <a:tabLst/>
                        <a:defRPr/>
                      </a:pPr>
                      <a:r>
                        <a:rPr kumimoji="0" lang="ru-RU" sz="1800" b="1" u="none" strike="noStrike" kern="0" cap="none" spc="0" normalizeH="0" baseline="0" noProof="0" dirty="0" smtClean="0">
                          <a:ln>
                            <a:noFill/>
                          </a:ln>
                          <a:effectLst/>
                          <a:uLnTx/>
                          <a:uFillTx/>
                        </a:rPr>
                        <a:t>Предоставление добровольного имущественного взноса на обеспечение деятельности Московского областного гарантийного фонда</a:t>
                      </a:r>
                      <a:endParaRPr kumimoji="0" lang="ru-RU" sz="1800" b="1" i="0" u="none" strike="noStrike" kern="0" cap="none" spc="0" normalizeH="0" baseline="0" noProof="0" dirty="0">
                        <a:ln>
                          <a:noFill/>
                        </a:ln>
                        <a:solidFill>
                          <a:schemeClr val="tx2"/>
                        </a:solidFill>
                        <a:effectLst/>
                        <a:uLnTx/>
                        <a:uFillTx/>
                        <a:latin typeface="+mj-lt"/>
                        <a:ea typeface="Arial" charset="0"/>
                        <a:cs typeface="+mj-cs"/>
                      </a:endParaRPr>
                    </a:p>
                  </a:txBody>
                  <a:tcPr anchor="ctr"/>
                </a:tc>
                <a:tc>
                  <a:txBody>
                    <a:bodyPr/>
                    <a:lstStyle/>
                    <a:p>
                      <a:pPr algn="ctr"/>
                      <a:r>
                        <a:rPr kumimoji="0" lang="ru-RU" sz="2400" b="1" u="none" strike="noStrike" kern="0" cap="none" spc="0" normalizeH="0" baseline="0" noProof="0" dirty="0" smtClean="0">
                          <a:ln>
                            <a:noFill/>
                          </a:ln>
                          <a:effectLst/>
                          <a:uLnTx/>
                          <a:uFillTx/>
                        </a:rPr>
                        <a:t>132,5</a:t>
                      </a:r>
                      <a:endParaRPr kumimoji="0" lang="ru-RU" sz="2400" b="1" i="0" u="none" strike="noStrike" kern="0" cap="none" spc="0" normalizeH="0" baseline="0" noProof="0" dirty="0">
                        <a:ln>
                          <a:noFill/>
                        </a:ln>
                        <a:solidFill>
                          <a:schemeClr val="tx2"/>
                        </a:solidFill>
                        <a:effectLst/>
                        <a:uLnTx/>
                        <a:uFillTx/>
                        <a:latin typeface="+mj-lt"/>
                        <a:ea typeface="Arial" charset="0"/>
                        <a:cs typeface="+mj-cs"/>
                      </a:endParaRPr>
                    </a:p>
                  </a:txBody>
                  <a:tcPr anchor="ctr"/>
                </a:tc>
              </a:tr>
            </a:tbl>
          </a:graphicData>
        </a:graphic>
      </p:graphicFrame>
    </p:spTree>
    <p:extLst>
      <p:ext uri="{BB962C8B-B14F-4D97-AF65-F5344CB8AC3E}">
        <p14:creationId xmlns:p14="http://schemas.microsoft.com/office/powerpoint/2010/main" val="2301078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Диаграмма 4"/>
          <p:cNvGraphicFramePr/>
          <p:nvPr>
            <p:extLst>
              <p:ext uri="{D42A27DB-BD31-4B8C-83A1-F6EECF244321}">
                <p14:modId xmlns:p14="http://schemas.microsoft.com/office/powerpoint/2010/main" val="4057845142"/>
              </p:ext>
            </p:extLst>
          </p:nvPr>
        </p:nvGraphicFramePr>
        <p:xfrm>
          <a:off x="95384" y="1892300"/>
          <a:ext cx="5657716" cy="4254500"/>
        </p:xfrm>
        <a:graphic>
          <a:graphicData uri="http://schemas.openxmlformats.org/drawingml/2006/chart">
            <c:chart xmlns:c="http://schemas.openxmlformats.org/drawingml/2006/chart" xmlns:r="http://schemas.openxmlformats.org/officeDocument/2006/relationships" r:id="rId2"/>
          </a:graphicData>
        </a:graphic>
      </p:graphicFrame>
      <p:pic>
        <p:nvPicPr>
          <p:cNvPr id="1026" name="Picture 2" descr="C:\Users\RomanDA\Pictures\презентация\free_flat_circle_icon_set.jpg"/>
          <p:cNvPicPr>
            <a:picLocks noChangeAspect="1" noChangeArrowheads="1"/>
          </p:cNvPicPr>
          <p:nvPr/>
        </p:nvPicPr>
        <p:blipFill rotWithShape="1">
          <a:blip r:embed="rId3">
            <a:extLst>
              <a:ext uri="{28A0092B-C50C-407E-A947-70E740481C1C}">
                <a14:useLocalDpi xmlns:a14="http://schemas.microsoft.com/office/drawing/2010/main" val="0"/>
              </a:ext>
            </a:extLst>
          </a:blip>
          <a:srcRect l="66500" b="50000"/>
          <a:stretch/>
        </p:blipFill>
        <p:spPr bwMode="auto">
          <a:xfrm>
            <a:off x="3651118" y="1758950"/>
            <a:ext cx="1418167" cy="1587500"/>
          </a:xfrm>
          <a:prstGeom prst="rect">
            <a:avLst/>
          </a:prstGeom>
          <a:noFill/>
          <a:extLst>
            <a:ext uri="{909E8E84-426E-40DD-AFC4-6F175D3DCCD1}">
              <a14:hiddenFill xmlns:a14="http://schemas.microsoft.com/office/drawing/2010/main">
                <a:solidFill>
                  <a:srgbClr val="FFFFFF"/>
                </a:solidFill>
              </a14:hiddenFill>
            </a:ext>
          </a:extLst>
        </p:spPr>
      </p:pic>
      <p:sp>
        <p:nvSpPr>
          <p:cNvPr id="3" name="Номер слайда 2"/>
          <p:cNvSpPr>
            <a:spLocks noGrp="1"/>
          </p:cNvSpPr>
          <p:nvPr>
            <p:ph type="sldNum" sz="quarter" idx="10"/>
          </p:nvPr>
        </p:nvSpPr>
        <p:spPr/>
        <p:txBody>
          <a:bodyPr/>
          <a:lstStyle/>
          <a:p>
            <a:pPr>
              <a:defRPr/>
            </a:pPr>
            <a:fld id="{A75F70F0-0F10-43DB-B21C-44BBECAE22B0}" type="slidenum">
              <a:rPr lang="en-US" altLang="ru-RU" smtClean="0"/>
              <a:pPr>
                <a:defRPr/>
              </a:pPr>
              <a:t>4</a:t>
            </a:fld>
            <a:endParaRPr lang="en-US" altLang="ru-RU" dirty="0"/>
          </a:p>
        </p:txBody>
      </p:sp>
      <p:sp>
        <p:nvSpPr>
          <p:cNvPr id="4" name="Title 1"/>
          <p:cNvSpPr txBox="1">
            <a:spLocks/>
          </p:cNvSpPr>
          <p:nvPr/>
        </p:nvSpPr>
        <p:spPr bwMode="auto">
          <a:xfrm>
            <a:off x="298584" y="367099"/>
            <a:ext cx="9240837"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912813" rtl="0" eaLnBrk="0" fontAlgn="base" hangingPunct="0">
              <a:spcBef>
                <a:spcPct val="0"/>
              </a:spcBef>
              <a:spcAft>
                <a:spcPct val="0"/>
              </a:spcAft>
              <a:defRPr sz="1900" b="1">
                <a:solidFill>
                  <a:schemeClr val="tx2"/>
                </a:solidFill>
                <a:latin typeface="+mj-lt"/>
                <a:ea typeface="Arial" charset="0"/>
                <a:cs typeface="+mj-cs"/>
              </a:defRPr>
            </a:lvl1pPr>
            <a:lvl2pPr algn="l" defTabSz="912813" rtl="0" eaLnBrk="0" fontAlgn="base" hangingPunct="0">
              <a:spcBef>
                <a:spcPct val="0"/>
              </a:spcBef>
              <a:spcAft>
                <a:spcPct val="0"/>
              </a:spcAft>
              <a:defRPr sz="1900" b="1">
                <a:solidFill>
                  <a:schemeClr val="tx2"/>
                </a:solidFill>
                <a:latin typeface="Arial" charset="0"/>
                <a:ea typeface="Arial" charset="0"/>
                <a:cs typeface="Arial" charset="0"/>
              </a:defRPr>
            </a:lvl2pPr>
            <a:lvl3pPr algn="l" defTabSz="912813" rtl="0" eaLnBrk="0" fontAlgn="base" hangingPunct="0">
              <a:spcBef>
                <a:spcPct val="0"/>
              </a:spcBef>
              <a:spcAft>
                <a:spcPct val="0"/>
              </a:spcAft>
              <a:defRPr sz="1900" b="1">
                <a:solidFill>
                  <a:schemeClr val="tx2"/>
                </a:solidFill>
                <a:latin typeface="Arial" charset="0"/>
                <a:ea typeface="Arial" charset="0"/>
                <a:cs typeface="Arial" charset="0"/>
              </a:defRPr>
            </a:lvl3pPr>
            <a:lvl4pPr algn="l" defTabSz="912813" rtl="0" eaLnBrk="0" fontAlgn="base" hangingPunct="0">
              <a:spcBef>
                <a:spcPct val="0"/>
              </a:spcBef>
              <a:spcAft>
                <a:spcPct val="0"/>
              </a:spcAft>
              <a:defRPr sz="1900" b="1">
                <a:solidFill>
                  <a:schemeClr val="tx2"/>
                </a:solidFill>
                <a:latin typeface="Arial" charset="0"/>
                <a:ea typeface="Arial" charset="0"/>
                <a:cs typeface="Arial" charset="0"/>
              </a:defRPr>
            </a:lvl4pPr>
            <a:lvl5pPr algn="l" defTabSz="912813" rtl="0" eaLnBrk="0" fontAlgn="base" hangingPunct="0">
              <a:spcBef>
                <a:spcPct val="0"/>
              </a:spcBef>
              <a:spcAft>
                <a:spcPct val="0"/>
              </a:spcAft>
              <a:defRPr sz="1900" b="1">
                <a:solidFill>
                  <a:schemeClr val="tx2"/>
                </a:solidFill>
                <a:latin typeface="Arial" charset="0"/>
                <a:ea typeface="Arial" charset="0"/>
                <a:cs typeface="Arial" charset="0"/>
              </a:defRPr>
            </a:lvl5pPr>
            <a:lvl6pPr marL="466376" algn="l" defTabSz="913321" rtl="0" fontAlgn="base">
              <a:spcBef>
                <a:spcPct val="0"/>
              </a:spcBef>
              <a:spcAft>
                <a:spcPct val="0"/>
              </a:spcAft>
              <a:defRPr sz="1900" b="1">
                <a:solidFill>
                  <a:schemeClr val="tx2"/>
                </a:solidFill>
                <a:latin typeface="Arial" charset="0"/>
                <a:cs typeface="Arial" charset="0"/>
              </a:defRPr>
            </a:lvl6pPr>
            <a:lvl7pPr marL="932753" algn="l" defTabSz="913321" rtl="0" fontAlgn="base">
              <a:spcBef>
                <a:spcPct val="0"/>
              </a:spcBef>
              <a:spcAft>
                <a:spcPct val="0"/>
              </a:spcAft>
              <a:defRPr sz="1900" b="1">
                <a:solidFill>
                  <a:schemeClr val="tx2"/>
                </a:solidFill>
                <a:latin typeface="Arial" charset="0"/>
                <a:cs typeface="Arial" charset="0"/>
              </a:defRPr>
            </a:lvl7pPr>
            <a:lvl8pPr marL="1399129" algn="l" defTabSz="913321" rtl="0" fontAlgn="base">
              <a:spcBef>
                <a:spcPct val="0"/>
              </a:spcBef>
              <a:spcAft>
                <a:spcPct val="0"/>
              </a:spcAft>
              <a:defRPr sz="1900" b="1">
                <a:solidFill>
                  <a:schemeClr val="tx2"/>
                </a:solidFill>
                <a:latin typeface="Arial" charset="0"/>
                <a:cs typeface="Arial" charset="0"/>
              </a:defRPr>
            </a:lvl8pPr>
            <a:lvl9pPr marL="1865507" algn="l" defTabSz="913321" rtl="0" fontAlgn="base">
              <a:spcBef>
                <a:spcPct val="0"/>
              </a:spcBef>
              <a:spcAft>
                <a:spcPct val="0"/>
              </a:spcAft>
              <a:defRPr sz="1900" b="1">
                <a:solidFill>
                  <a:schemeClr val="tx2"/>
                </a:solidFill>
                <a:latin typeface="Arial" charset="0"/>
                <a:cs typeface="Arial" charset="0"/>
              </a:defRPr>
            </a:lvl9pPr>
          </a:lstStyle>
          <a:p>
            <a:pPr algn="ctr"/>
            <a:r>
              <a:rPr lang="ru-RU" sz="1800" kern="0" dirty="0" smtClean="0">
                <a:latin typeface="Times New Roman" panose="02020603050405020304" pitchFamily="18" charset="0"/>
                <a:cs typeface="Times New Roman" panose="02020603050405020304" pitchFamily="18" charset="0"/>
              </a:rPr>
              <a:t>КОМПЕНСАЦИЯ ЗАТРАТ ПРИ ЗАКЛЮЧЕНИИ ДОГОВОРА ЛИЗИНГА</a:t>
            </a:r>
            <a:endParaRPr lang="en-US" sz="1800" kern="0" dirty="0" smtClean="0">
              <a:latin typeface="Times New Roman" panose="02020603050405020304" pitchFamily="18" charset="0"/>
              <a:cs typeface="Times New Roman" panose="02020603050405020304" pitchFamily="18" charset="0"/>
            </a:endParaRPr>
          </a:p>
        </p:txBody>
      </p:sp>
      <p:graphicFrame>
        <p:nvGraphicFramePr>
          <p:cNvPr id="6" name="Диаграмма 5"/>
          <p:cNvGraphicFramePr/>
          <p:nvPr>
            <p:extLst>
              <p:ext uri="{D42A27DB-BD31-4B8C-83A1-F6EECF244321}">
                <p14:modId xmlns:p14="http://schemas.microsoft.com/office/powerpoint/2010/main" val="20096969"/>
              </p:ext>
            </p:extLst>
          </p:nvPr>
        </p:nvGraphicFramePr>
        <p:xfrm>
          <a:off x="5073784" y="1162050"/>
          <a:ext cx="5657716" cy="4127500"/>
        </p:xfrm>
        <a:graphic>
          <a:graphicData uri="http://schemas.openxmlformats.org/drawingml/2006/chart">
            <c:chart xmlns:c="http://schemas.openxmlformats.org/drawingml/2006/chart" xmlns:r="http://schemas.openxmlformats.org/officeDocument/2006/relationships" r:id="rId4"/>
          </a:graphicData>
        </a:graphic>
      </p:graphicFrame>
      <p:pic>
        <p:nvPicPr>
          <p:cNvPr id="1027" name="Picture 3" descr="C:\Users\RomanDA\Pictures\презентация\freebie-fifb.jpg"/>
          <p:cNvPicPr>
            <a:picLocks noChangeAspect="1" noChangeArrowheads="1"/>
          </p:cNvPicPr>
          <p:nvPr/>
        </p:nvPicPr>
        <p:blipFill rotWithShape="1">
          <a:blip r:embed="rId5">
            <a:extLst>
              <a:ext uri="{28A0092B-C50C-407E-A947-70E740481C1C}">
                <a14:useLocalDpi xmlns:a14="http://schemas.microsoft.com/office/drawing/2010/main" val="0"/>
              </a:ext>
            </a:extLst>
          </a:blip>
          <a:srcRect l="58800" t="50000" r="25600" b="28569"/>
          <a:stretch/>
        </p:blipFill>
        <p:spPr bwMode="auto">
          <a:xfrm>
            <a:off x="6246261" y="5111750"/>
            <a:ext cx="1020847"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2637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a:xfrm>
            <a:off x="298584" y="228600"/>
            <a:ext cx="9240837" cy="276999"/>
          </a:xfrm>
        </p:spPr>
        <p:txBody>
          <a:bodyPr/>
          <a:lstStyle/>
          <a:p>
            <a:pPr algn="ctr"/>
            <a:r>
              <a:rPr lang="ru-RU" sz="1800" dirty="0" smtClean="0"/>
              <a:t>КОМПЕНСАЦИЯ ЗАТРАТ ПРИ ЗАКЛЮЧЕНИИ ДОГОВОРА ЛИЗИНГА</a:t>
            </a:r>
            <a:endParaRPr lang="en-US" sz="1800" dirty="0" smtClean="0"/>
          </a:p>
        </p:txBody>
      </p:sp>
      <p:sp>
        <p:nvSpPr>
          <p:cNvPr id="8194" name="Slide Number Placeholder 2"/>
          <p:cNvSpPr>
            <a:spLocks noGrp="1"/>
          </p:cNvSpPr>
          <p:nvPr>
            <p:ph type="sldNum" sz="quarter" idx="10"/>
          </p:nvPr>
        </p:nvSpPr>
        <p:spPr>
          <a:xfrm>
            <a:off x="7779662" y="6643688"/>
            <a:ext cx="2063750" cy="182562"/>
          </a:xfrm>
          <a:noFill/>
        </p:spPr>
        <p:txBody>
          <a:bodyPr/>
          <a:lstStyle/>
          <a:p>
            <a:pPr defTabSz="912813" fontAlgn="base">
              <a:spcBef>
                <a:spcPct val="0"/>
              </a:spcBef>
              <a:spcAft>
                <a:spcPct val="0"/>
              </a:spcAft>
            </a:pPr>
            <a:fld id="{D0902775-E42A-4647-A44D-EF62F48B14A7}" type="slidenum">
              <a:rPr lang="en-US" altLang="ru-RU" smtClean="0"/>
              <a:pPr defTabSz="912813" fontAlgn="base">
                <a:spcBef>
                  <a:spcPct val="0"/>
                </a:spcBef>
                <a:spcAft>
                  <a:spcPct val="0"/>
                </a:spcAft>
              </a:pPr>
              <a:t>5</a:t>
            </a:fld>
            <a:endParaRPr lang="en-US" altLang="ru-RU" dirty="0" smtClean="0"/>
          </a:p>
        </p:txBody>
      </p:sp>
      <p:sp>
        <p:nvSpPr>
          <p:cNvPr id="8197" name="Text Box 20"/>
          <p:cNvSpPr txBox="1">
            <a:spLocks noChangeArrowheads="1"/>
          </p:cNvSpPr>
          <p:nvPr/>
        </p:nvSpPr>
        <p:spPr bwMode="auto">
          <a:xfrm>
            <a:off x="711200" y="1933575"/>
            <a:ext cx="2955925" cy="276999"/>
          </a:xfrm>
          <a:prstGeom prst="rect">
            <a:avLst/>
          </a:prstGeom>
          <a:noFill/>
          <a:ln w="9525">
            <a:noFill/>
            <a:miter lim="800000"/>
            <a:headEnd/>
            <a:tailEnd/>
          </a:ln>
        </p:spPr>
        <p:txBody>
          <a:bodyPr wrap="square" lIns="0" tIns="0" rIns="0" bIns="0">
            <a:spAutoFit/>
          </a:bodyPr>
          <a:lstStyle/>
          <a:p>
            <a:pPr marL="174625" indent="-174625" defTabSz="977900">
              <a:buFont typeface="Arial" charset="0"/>
              <a:buChar char="•"/>
            </a:pPr>
            <a:endParaRPr kumimoji="1" lang="ru-RU" dirty="0">
              <a:solidFill>
                <a:schemeClr val="tx2"/>
              </a:solidFill>
              <a:ea typeface="ＭＳ Ｐゴシック"/>
              <a:cs typeface="ＭＳ Ｐゴシック"/>
            </a:endParaRPr>
          </a:p>
        </p:txBody>
      </p:sp>
      <p:sp>
        <p:nvSpPr>
          <p:cNvPr id="8220" name="Text Box 20"/>
          <p:cNvSpPr txBox="1">
            <a:spLocks noChangeArrowheads="1"/>
          </p:cNvSpPr>
          <p:nvPr/>
        </p:nvSpPr>
        <p:spPr bwMode="auto">
          <a:xfrm>
            <a:off x="711200" y="3860800"/>
            <a:ext cx="2965450" cy="277813"/>
          </a:xfrm>
          <a:prstGeom prst="rect">
            <a:avLst/>
          </a:prstGeom>
          <a:noFill/>
          <a:ln w="9525">
            <a:noFill/>
            <a:miter lim="800000"/>
            <a:headEnd/>
            <a:tailEnd/>
          </a:ln>
        </p:spPr>
        <p:txBody>
          <a:bodyPr lIns="0" tIns="0" rIns="0" bIns="0">
            <a:spAutoFit/>
          </a:bodyPr>
          <a:lstStyle/>
          <a:p>
            <a:pPr marL="174625" indent="-174625" defTabSz="977900">
              <a:buFont typeface="Arial" charset="0"/>
              <a:buChar char="•"/>
            </a:pPr>
            <a:endParaRPr kumimoji="1" lang="ru-RU" dirty="0">
              <a:solidFill>
                <a:schemeClr val="tx2"/>
              </a:solidFill>
              <a:ea typeface="ＭＳ Ｐゴシック"/>
              <a:cs typeface="ＭＳ Ｐゴシック"/>
            </a:endParaRPr>
          </a:p>
        </p:txBody>
      </p:sp>
      <p:sp>
        <p:nvSpPr>
          <p:cNvPr id="39" name="Прямоугольник 18"/>
          <p:cNvSpPr>
            <a:spLocks noChangeArrowheads="1"/>
          </p:cNvSpPr>
          <p:nvPr/>
        </p:nvSpPr>
        <p:spPr bwMode="auto">
          <a:xfrm>
            <a:off x="273504" y="4495800"/>
            <a:ext cx="9232445" cy="2001611"/>
          </a:xfrm>
          <a:prstGeom prst="roundRect">
            <a:avLst>
              <a:gd name="adj" fmla="val 7757"/>
            </a:avLst>
          </a:prstGeom>
          <a:solidFill>
            <a:schemeClr val="accent5">
              <a:lumMod val="20000"/>
              <a:lumOff val="80000"/>
            </a:schemeClr>
          </a:solidFill>
          <a:ln>
            <a:noFill/>
            <a:headEnd/>
            <a:tailEnd/>
          </a:ln>
        </p:spPr>
        <p:style>
          <a:lnRef idx="2">
            <a:schemeClr val="accent1"/>
          </a:lnRef>
          <a:fillRef idx="1">
            <a:schemeClr val="lt1"/>
          </a:fillRef>
          <a:effectRef idx="0">
            <a:schemeClr val="accent1"/>
          </a:effectRef>
          <a:fontRef idx="minor">
            <a:schemeClr val="dk1"/>
          </a:fontRef>
        </p:style>
        <p:txBody>
          <a:bodyPr lIns="35992" tIns="36723" rIns="36723" bIns="36723" anchor="ctr"/>
          <a:lstStyle/>
          <a:p>
            <a:pPr algn="ctr" fontAlgn="auto">
              <a:spcBef>
                <a:spcPts val="0"/>
              </a:spcBef>
              <a:spcAft>
                <a:spcPts val="0"/>
              </a:spcAft>
              <a:defRPr/>
            </a:pPr>
            <a:r>
              <a:rPr lang="ru-RU" sz="1500" b="1" u="sng" dirty="0" smtClean="0">
                <a:solidFill>
                  <a:srgbClr val="FF0000"/>
                </a:solidFill>
                <a:latin typeface="Arial" panose="020B0604020202020204" pitchFamily="34" charset="0"/>
                <a:cs typeface="Arial" panose="020B0604020202020204" pitchFamily="34" charset="0"/>
              </a:rPr>
              <a:t>ОГРАНИЧЕНИЯ ПРЕДМЕТА ЛИЗИНГА:</a:t>
            </a:r>
          </a:p>
          <a:p>
            <a:pPr fontAlgn="auto">
              <a:spcBef>
                <a:spcPts val="0"/>
              </a:spcBef>
              <a:spcAft>
                <a:spcPts val="0"/>
              </a:spcAft>
              <a:defRPr/>
            </a:pPr>
            <a:r>
              <a:rPr lang="ru-RU" b="1" dirty="0" smtClean="0">
                <a:latin typeface="Arial" pitchFamily="34" charset="0"/>
                <a:cs typeface="Arial" pitchFamily="34" charset="0"/>
              </a:rPr>
              <a:t>- оборудование, предназначенное для осуществления оптовой и розничной торговой деятельности субъектами МСП, за исключением транспортных средств, предназначенных для перевозки продукции собственного производства;</a:t>
            </a:r>
          </a:p>
          <a:p>
            <a:pPr fontAlgn="auto">
              <a:spcBef>
                <a:spcPts val="0"/>
              </a:spcBef>
              <a:spcAft>
                <a:spcPts val="0"/>
              </a:spcAft>
              <a:defRPr/>
            </a:pPr>
            <a:r>
              <a:rPr lang="ru-RU" b="1" dirty="0" smtClean="0">
                <a:latin typeface="Arial" pitchFamily="34" charset="0"/>
                <a:cs typeface="Arial" pitchFamily="34" charset="0"/>
              </a:rPr>
              <a:t>- оборудование, бывшее в эксплуатации более 5 (пяти) лет;</a:t>
            </a:r>
          </a:p>
          <a:p>
            <a:pPr fontAlgn="auto">
              <a:spcBef>
                <a:spcPts val="0"/>
              </a:spcBef>
              <a:spcAft>
                <a:spcPts val="0"/>
              </a:spcAft>
              <a:defRPr/>
            </a:pPr>
            <a:r>
              <a:rPr lang="ru-RU" b="1" dirty="0" smtClean="0">
                <a:latin typeface="Arial" pitchFamily="34" charset="0"/>
                <a:cs typeface="Arial" pitchFamily="34" charset="0"/>
              </a:rPr>
              <a:t>- легковые автомобили и воздушные суда.</a:t>
            </a:r>
          </a:p>
        </p:txBody>
      </p:sp>
      <p:sp>
        <p:nvSpPr>
          <p:cNvPr id="40" name="Прямоугольник 18"/>
          <p:cNvSpPr>
            <a:spLocks noChangeArrowheads="1"/>
          </p:cNvSpPr>
          <p:nvPr/>
        </p:nvSpPr>
        <p:spPr bwMode="auto">
          <a:xfrm>
            <a:off x="273504" y="2667000"/>
            <a:ext cx="9232445" cy="1471613"/>
          </a:xfrm>
          <a:prstGeom prst="roundRect">
            <a:avLst>
              <a:gd name="adj" fmla="val 7757"/>
            </a:avLst>
          </a:prstGeom>
          <a:solidFill>
            <a:schemeClr val="accent5">
              <a:lumMod val="20000"/>
              <a:lumOff val="80000"/>
            </a:schemeClr>
          </a:solidFill>
          <a:ln>
            <a:noFill/>
            <a:headEnd/>
            <a:tailEnd/>
          </a:ln>
        </p:spPr>
        <p:style>
          <a:lnRef idx="2">
            <a:schemeClr val="accent1"/>
          </a:lnRef>
          <a:fillRef idx="1">
            <a:schemeClr val="lt1"/>
          </a:fillRef>
          <a:effectRef idx="0">
            <a:schemeClr val="accent1"/>
          </a:effectRef>
          <a:fontRef idx="minor">
            <a:schemeClr val="dk1"/>
          </a:fontRef>
        </p:style>
        <p:txBody>
          <a:bodyPr lIns="35992" tIns="36723" rIns="36723" bIns="36723" anchor="ctr"/>
          <a:lstStyle/>
          <a:p>
            <a:pPr algn="ctr" fontAlgn="auto">
              <a:spcBef>
                <a:spcPts val="0"/>
              </a:spcBef>
              <a:spcAft>
                <a:spcPts val="0"/>
              </a:spcAft>
              <a:defRPr/>
            </a:pPr>
            <a:r>
              <a:rPr lang="ru-RU" sz="1500" b="1" u="sng" dirty="0" smtClean="0">
                <a:latin typeface="Arial" panose="020B0604020202020204" pitchFamily="34" charset="0"/>
                <a:cs typeface="Arial" panose="020B0604020202020204" pitchFamily="34" charset="0"/>
              </a:rPr>
              <a:t>УСЛОВИЯ ПРЕДОСТАВЛЕНИЯ СУБСИДИИ</a:t>
            </a:r>
            <a:r>
              <a:rPr lang="ru-RU" b="1" u="sng" dirty="0" smtClean="0">
                <a:latin typeface="Arial" panose="020B0604020202020204" pitchFamily="34" charset="0"/>
                <a:cs typeface="Arial" panose="020B0604020202020204" pitchFamily="34" charset="0"/>
              </a:rPr>
              <a:t>:</a:t>
            </a:r>
          </a:p>
          <a:p>
            <a:pPr fontAlgn="auto">
              <a:spcBef>
                <a:spcPts val="0"/>
              </a:spcBef>
              <a:spcAft>
                <a:spcPts val="0"/>
              </a:spcAft>
              <a:defRPr/>
            </a:pPr>
            <a:r>
              <a:rPr lang="ru-RU" b="1" dirty="0" smtClean="0">
                <a:latin typeface="Arial" panose="020B0604020202020204" pitchFamily="34" charset="0"/>
                <a:cs typeface="Arial" panose="020B0604020202020204" pitchFamily="34" charset="0"/>
              </a:rPr>
              <a:t>- субсидируется уплата субъектам МСП первого взноса  (аванса) при заключении  договоров лизинга оборудования;</a:t>
            </a:r>
          </a:p>
          <a:p>
            <a:pPr fontAlgn="auto">
              <a:spcBef>
                <a:spcPts val="0"/>
              </a:spcBef>
              <a:spcAft>
                <a:spcPts val="0"/>
              </a:spcAft>
              <a:defRPr/>
            </a:pPr>
            <a:r>
              <a:rPr lang="ru-RU" b="1" dirty="0" smtClean="0">
                <a:latin typeface="Arial" panose="020B0604020202020204" pitchFamily="34" charset="0"/>
                <a:cs typeface="Arial" panose="020B0604020202020204" pitchFamily="34" charset="0"/>
              </a:rPr>
              <a:t> - размер субсидии не более </a:t>
            </a:r>
            <a:r>
              <a:rPr lang="ru-RU" b="1" dirty="0" smtClean="0">
                <a:solidFill>
                  <a:srgbClr val="00B050"/>
                </a:solidFill>
                <a:latin typeface="Arial" panose="020B0604020202020204" pitchFamily="34" charset="0"/>
                <a:cs typeface="Arial" panose="020B0604020202020204" pitchFamily="34" charset="0"/>
              </a:rPr>
              <a:t>10 млн. рублей </a:t>
            </a:r>
            <a:r>
              <a:rPr lang="ru-RU" b="1" dirty="0" smtClean="0">
                <a:latin typeface="Arial" panose="020B0604020202020204" pitchFamily="34" charset="0"/>
                <a:cs typeface="Arial" panose="020B0604020202020204" pitchFamily="34" charset="0"/>
              </a:rPr>
              <a:t>на одного получателя поддержки;</a:t>
            </a:r>
          </a:p>
          <a:p>
            <a:pPr fontAlgn="auto">
              <a:spcBef>
                <a:spcPts val="0"/>
              </a:spcBef>
              <a:spcAft>
                <a:spcPts val="0"/>
              </a:spcAft>
              <a:defRPr/>
            </a:pPr>
            <a:r>
              <a:rPr lang="ru-RU" b="1" dirty="0" smtClean="0">
                <a:latin typeface="Arial" panose="020B0604020202020204" pitchFamily="34" charset="0"/>
                <a:cs typeface="Arial" panose="020B0604020202020204" pitchFamily="34" charset="0"/>
              </a:rPr>
              <a:t> - размер субсидии не более 50 % от фактически уплаченного взноса (аванса)</a:t>
            </a:r>
            <a:endParaRPr lang="ru-RU" b="1" dirty="0" smtClean="0"/>
          </a:p>
        </p:txBody>
      </p:sp>
      <p:grpSp>
        <p:nvGrpSpPr>
          <p:cNvPr id="9" name="Группа 8"/>
          <p:cNvGrpSpPr/>
          <p:nvPr/>
        </p:nvGrpSpPr>
        <p:grpSpPr>
          <a:xfrm>
            <a:off x="7553325" y="765255"/>
            <a:ext cx="2133600" cy="1711246"/>
            <a:chOff x="3690258" y="522515"/>
            <a:chExt cx="2950029" cy="2264229"/>
          </a:xfrm>
        </p:grpSpPr>
        <p:pic>
          <p:nvPicPr>
            <p:cNvPr id="10" name="Рисунок 9" descr="Лизинг.jpg"/>
            <p:cNvPicPr>
              <a:picLocks noChangeAspect="1"/>
            </p:cNvPicPr>
            <p:nvPr/>
          </p:nvPicPr>
          <p:blipFill>
            <a:blip r:embed="rId2" cstate="print"/>
            <a:stretch>
              <a:fillRect/>
            </a:stretch>
          </p:blipFill>
          <p:spPr>
            <a:xfrm>
              <a:off x="3731075" y="763592"/>
              <a:ext cx="2857500" cy="1741715"/>
            </a:xfrm>
            <a:prstGeom prst="rect">
              <a:avLst/>
            </a:prstGeom>
          </p:spPr>
        </p:pic>
        <p:sp>
          <p:nvSpPr>
            <p:cNvPr id="12" name="Прямоугольник 11"/>
            <p:cNvSpPr/>
            <p:nvPr/>
          </p:nvSpPr>
          <p:spPr bwMode="auto">
            <a:xfrm>
              <a:off x="3690258" y="522515"/>
              <a:ext cx="2950029" cy="2264229"/>
            </a:xfrm>
            <a:prstGeom prst="rect">
              <a:avLst/>
            </a:prstGeom>
            <a:noFill/>
            <a:ln>
              <a:solidFill>
                <a:schemeClr val="accent5">
                  <a:lumMod val="60000"/>
                  <a:lumOff val="4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0" i="1" u="none" strike="noStrike" cap="none" normalizeH="0" baseline="0" dirty="0" smtClean="0">
                <a:ln>
                  <a:noFill/>
                </a:ln>
                <a:solidFill>
                  <a:schemeClr val="tx1"/>
                </a:solidFill>
                <a:effectLst/>
                <a:latin typeface="Arial" charset="0"/>
              </a:endParaRPr>
            </a:p>
          </p:txBody>
        </p:sp>
      </p:grpSp>
      <p:sp>
        <p:nvSpPr>
          <p:cNvPr id="13" name="Rectangle 80"/>
          <p:cNvSpPr>
            <a:spLocks noChangeArrowheads="1"/>
          </p:cNvSpPr>
          <p:nvPr/>
        </p:nvSpPr>
        <p:spPr bwMode="auto">
          <a:xfrm flipH="1">
            <a:off x="273504" y="1014026"/>
            <a:ext cx="7117894" cy="1462474"/>
          </a:xfrm>
          <a:prstGeom prst="rect">
            <a:avLst/>
          </a:prstGeom>
          <a:solidFill>
            <a:sysClr val="window" lastClr="FFFFFF">
              <a:lumMod val="95000"/>
            </a:sysClr>
          </a:solidFill>
          <a:ln w="12700">
            <a:noFill/>
            <a:round/>
            <a:headEnd/>
            <a:tailEnd/>
          </a:ln>
          <a:effectLst>
            <a:outerShdw sx="1000" sy="1000" algn="tl" rotWithShape="0">
              <a:srgbClr val="000000"/>
            </a:outerShdw>
          </a:effectLst>
        </p:spPr>
        <p:txBody>
          <a:bodyPr lIns="36000" tIns="0" rIns="3600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a:defRPr/>
            </a:pPr>
            <a:r>
              <a:rPr lang="ru-RU" sz="1800" b="1" dirty="0" smtClean="0">
                <a:solidFill>
                  <a:prstClr val="black"/>
                </a:solidFill>
                <a:latin typeface="Arial" panose="020B0604020202020204" pitchFamily="34" charset="0"/>
                <a:cs typeface="Arial" panose="020B0604020202020204" pitchFamily="34" charset="0"/>
              </a:rPr>
              <a:t>Объем финансирования – 64 </a:t>
            </a:r>
            <a:r>
              <a:rPr lang="ru-RU" sz="1800" b="1" dirty="0">
                <a:solidFill>
                  <a:prstClr val="black"/>
                </a:solidFill>
                <a:latin typeface="Arial" panose="020B0604020202020204" pitchFamily="34" charset="0"/>
                <a:cs typeface="Arial" panose="020B0604020202020204" pitchFamily="34" charset="0"/>
              </a:rPr>
              <a:t>000,0 тыс. руб</a:t>
            </a:r>
            <a:r>
              <a:rPr lang="ru-RU" sz="1800" b="1" dirty="0" smtClean="0">
                <a:solidFill>
                  <a:prstClr val="black"/>
                </a:solidFill>
                <a:latin typeface="Arial" panose="020B0604020202020204" pitchFamily="34" charset="0"/>
                <a:cs typeface="Arial" panose="020B0604020202020204" pitchFamily="34" charset="0"/>
              </a:rPr>
              <a:t>.:</a:t>
            </a:r>
          </a:p>
          <a:p>
            <a:pPr lvl="0" algn="ctr">
              <a:defRPr/>
            </a:pPr>
            <a:endParaRPr lang="ru-RU" sz="1800" b="1" dirty="0">
              <a:solidFill>
                <a:prstClr val="black"/>
              </a:solidFill>
              <a:latin typeface="Arial" panose="020B0604020202020204" pitchFamily="34" charset="0"/>
              <a:cs typeface="Arial" panose="020B0604020202020204" pitchFamily="34" charset="0"/>
            </a:endParaRPr>
          </a:p>
          <a:p>
            <a:pPr marL="171450" lvl="0" indent="-171450">
              <a:buFontTx/>
              <a:buChar char="-"/>
              <a:defRPr/>
            </a:pPr>
            <a:r>
              <a:rPr lang="ru-RU" sz="1800" b="1" dirty="0" smtClean="0">
                <a:solidFill>
                  <a:prstClr val="black"/>
                </a:solidFill>
                <a:latin typeface="Arial" panose="020B0604020202020204" pitchFamily="34" charset="0"/>
                <a:cs typeface="Arial" panose="020B0604020202020204" pitchFamily="34" charset="0"/>
              </a:rPr>
              <a:t>12 </a:t>
            </a:r>
            <a:r>
              <a:rPr lang="ru-RU" sz="1800" b="1" dirty="0">
                <a:solidFill>
                  <a:prstClr val="black"/>
                </a:solidFill>
                <a:latin typeface="Arial" panose="020B0604020202020204" pitchFamily="34" charset="0"/>
                <a:cs typeface="Arial" panose="020B0604020202020204" pitchFamily="34" charset="0"/>
              </a:rPr>
              <a:t>800,0 тыс. руб. средства бюджета Московской области</a:t>
            </a:r>
          </a:p>
          <a:p>
            <a:pPr lvl="0">
              <a:buFontTx/>
              <a:buChar char="-"/>
              <a:defRPr/>
            </a:pPr>
            <a:r>
              <a:rPr lang="ru-RU" sz="1800" b="1" dirty="0">
                <a:solidFill>
                  <a:prstClr val="black"/>
                </a:solidFill>
                <a:latin typeface="Arial" panose="020B0604020202020204" pitchFamily="34" charset="0"/>
                <a:cs typeface="Arial" panose="020B0604020202020204" pitchFamily="34" charset="0"/>
              </a:rPr>
              <a:t> 51 200,0 тыс. руб</a:t>
            </a:r>
            <a:r>
              <a:rPr lang="ru-RU" sz="1800" b="1" i="1" dirty="0">
                <a:solidFill>
                  <a:prstClr val="black"/>
                </a:solidFill>
                <a:latin typeface="Arial" panose="020B0604020202020204" pitchFamily="34" charset="0"/>
                <a:cs typeface="Arial" panose="020B0604020202020204" pitchFamily="34" charset="0"/>
              </a:rPr>
              <a:t>. </a:t>
            </a:r>
            <a:r>
              <a:rPr lang="ru-RU" sz="1800" b="1" dirty="0">
                <a:solidFill>
                  <a:prstClr val="black"/>
                </a:solidFill>
                <a:latin typeface="Arial" panose="020B0604020202020204" pitchFamily="34" charset="0"/>
                <a:cs typeface="Arial" panose="020B0604020202020204" pitchFamily="34" charset="0"/>
              </a:rPr>
              <a:t>средства федерального бюджета</a:t>
            </a:r>
          </a:p>
        </p:txBody>
      </p:sp>
      <p:sp>
        <p:nvSpPr>
          <p:cNvPr id="14" name="Прямоугольник 13"/>
          <p:cNvSpPr/>
          <p:nvPr/>
        </p:nvSpPr>
        <p:spPr>
          <a:xfrm>
            <a:off x="273504" y="580588"/>
            <a:ext cx="7117895" cy="369332"/>
          </a:xfrm>
          <a:prstGeom prst="rect">
            <a:avLst/>
          </a:prstGeom>
        </p:spPr>
        <p:txBody>
          <a:bodyPr wrap="square">
            <a:spAutoFit/>
          </a:bodyPr>
          <a:lstStyle/>
          <a:p>
            <a:pPr algn="ctr"/>
            <a:r>
              <a:rPr lang="ru-RU" b="1" dirty="0" smtClean="0">
                <a:solidFill>
                  <a:srgbClr val="00B050"/>
                </a:solidFill>
              </a:rPr>
              <a:t>Начало приема заявок 7 июля 2016 по 5 августа 2016 года</a:t>
            </a:r>
            <a:endParaRPr lang="ru-RU" b="1" dirty="0">
              <a:solidFill>
                <a:srgbClr val="00B050"/>
              </a:solidFill>
            </a:endParaRPr>
          </a:p>
        </p:txBody>
      </p:sp>
    </p:spTree>
    <p:extLst>
      <p:ext uri="{BB962C8B-B14F-4D97-AF65-F5344CB8AC3E}">
        <p14:creationId xmlns:p14="http://schemas.microsoft.com/office/powerpoint/2010/main" val="4343958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2238" y="133796"/>
            <a:ext cx="9240837" cy="292388"/>
          </a:xfrm>
        </p:spPr>
        <p:txBody>
          <a:bodyPr/>
          <a:lstStyle/>
          <a:p>
            <a:r>
              <a:rPr lang="ru-RU" dirty="0">
                <a:latin typeface="Times New Roman" panose="02020603050405020304" pitchFamily="18" charset="0"/>
                <a:cs typeface="Times New Roman" panose="02020603050405020304" pitchFamily="18" charset="0"/>
              </a:rPr>
              <a:t>Перечень </a:t>
            </a:r>
            <a:r>
              <a:rPr lang="ru-RU" dirty="0" smtClean="0">
                <a:latin typeface="Times New Roman" panose="02020603050405020304" pitchFamily="18" charset="0"/>
                <a:cs typeface="Times New Roman" panose="02020603050405020304" pitchFamily="18" charset="0"/>
              </a:rPr>
              <a:t>субсидируемых видов деятельности</a:t>
            </a:r>
            <a:endParaRPr lang="ru-RU"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0"/>
          </p:nvPr>
        </p:nvSpPr>
        <p:spPr/>
        <p:txBody>
          <a:bodyPr/>
          <a:lstStyle/>
          <a:p>
            <a:pPr>
              <a:defRPr/>
            </a:pPr>
            <a:fld id="{A75F70F0-0F10-43DB-B21C-44BBECAE22B0}" type="slidenum">
              <a:rPr lang="en-US" altLang="ru-RU" smtClean="0"/>
              <a:pPr>
                <a:defRPr/>
              </a:pPr>
              <a:t>6</a:t>
            </a:fld>
            <a:endParaRPr lang="en-US" altLang="ru-RU" dirty="0"/>
          </a:p>
        </p:txBody>
      </p:sp>
      <p:sp>
        <p:nvSpPr>
          <p:cNvPr id="5" name="Прямоугольник 4"/>
          <p:cNvSpPr/>
          <p:nvPr/>
        </p:nvSpPr>
        <p:spPr>
          <a:xfrm>
            <a:off x="581024" y="6324836"/>
            <a:ext cx="8439151" cy="307777"/>
          </a:xfrm>
          <a:prstGeom prst="rect">
            <a:avLst/>
          </a:prstGeom>
        </p:spPr>
        <p:txBody>
          <a:bodyPr wrap="square">
            <a:spAutoFit/>
          </a:bodyPr>
          <a:lstStyle/>
          <a:p>
            <a:r>
              <a:rPr lang="ru-RU" sz="1400" b="1" dirty="0">
                <a:solidFill>
                  <a:srgbClr val="002060"/>
                </a:solidFill>
                <a:latin typeface="Times New Roman" panose="02020603050405020304" pitchFamily="18" charset="0"/>
                <a:cs typeface="Times New Roman" panose="02020603050405020304" pitchFamily="18" charset="0"/>
              </a:rPr>
              <a:t>Общероссийский классификатор видов экономической деятельности (ОК  029-2014 </a:t>
            </a:r>
            <a:r>
              <a:rPr lang="en-US" sz="1400" b="1" dirty="0">
                <a:solidFill>
                  <a:srgbClr val="002060"/>
                </a:solidFill>
                <a:latin typeface="Times New Roman" panose="02020603050405020304" pitchFamily="18" charset="0"/>
                <a:cs typeface="Times New Roman" panose="02020603050405020304" pitchFamily="18" charset="0"/>
              </a:rPr>
              <a:t>/</a:t>
            </a:r>
            <a:r>
              <a:rPr lang="ru-RU" sz="1400" b="1" dirty="0" smtClean="0">
                <a:solidFill>
                  <a:srgbClr val="002060"/>
                </a:solidFill>
                <a:latin typeface="Times New Roman" panose="02020603050405020304" pitchFamily="18" charset="0"/>
                <a:cs typeface="Times New Roman" panose="02020603050405020304" pitchFamily="18" charset="0"/>
              </a:rPr>
              <a:t> </a:t>
            </a:r>
            <a:r>
              <a:rPr lang="ru-RU" sz="1400" b="1" dirty="0">
                <a:solidFill>
                  <a:srgbClr val="002060"/>
                </a:solidFill>
                <a:latin typeface="Times New Roman" panose="02020603050405020304" pitchFamily="18" charset="0"/>
                <a:cs typeface="Times New Roman" panose="02020603050405020304" pitchFamily="18" charset="0"/>
              </a:rPr>
              <a:t>ОК  </a:t>
            </a:r>
            <a:r>
              <a:rPr lang="ru-RU" sz="1400" b="1" dirty="0" smtClean="0">
                <a:solidFill>
                  <a:srgbClr val="002060"/>
                </a:solidFill>
                <a:latin typeface="Times New Roman" panose="02020603050405020304" pitchFamily="18" charset="0"/>
                <a:cs typeface="Times New Roman" panose="02020603050405020304" pitchFamily="18" charset="0"/>
              </a:rPr>
              <a:t>029-2001 </a:t>
            </a:r>
            <a:r>
              <a:rPr lang="en-US" sz="1400" b="1" dirty="0" smtClean="0">
                <a:solidFill>
                  <a:srgbClr val="002060"/>
                </a:solidFill>
                <a:latin typeface="Times New Roman" panose="02020603050405020304" pitchFamily="18" charset="0"/>
                <a:cs typeface="Times New Roman" panose="02020603050405020304" pitchFamily="18" charset="0"/>
              </a:rPr>
              <a:t>)</a:t>
            </a:r>
            <a:endParaRPr lang="ru-RU" sz="1400" dirty="0">
              <a:solidFill>
                <a:srgbClr val="002060"/>
              </a:solidFill>
              <a:latin typeface="Times New Roman" panose="02020603050405020304" pitchFamily="18" charset="0"/>
              <a:cs typeface="Times New Roman" panose="02020603050405020304" pitchFamily="18" charset="0"/>
            </a:endParaRPr>
          </a:p>
        </p:txBody>
      </p:sp>
      <p:graphicFrame>
        <p:nvGraphicFramePr>
          <p:cNvPr id="7" name="Таблица 6"/>
          <p:cNvGraphicFramePr>
            <a:graphicFrameLocks noGrp="1"/>
          </p:cNvGraphicFramePr>
          <p:nvPr>
            <p:extLst>
              <p:ext uri="{D42A27DB-BD31-4B8C-83A1-F6EECF244321}">
                <p14:modId xmlns:p14="http://schemas.microsoft.com/office/powerpoint/2010/main" val="2426896916"/>
              </p:ext>
            </p:extLst>
          </p:nvPr>
        </p:nvGraphicFramePr>
        <p:xfrm>
          <a:off x="412750" y="542904"/>
          <a:ext cx="8712200" cy="5629296"/>
        </p:xfrm>
        <a:graphic>
          <a:graphicData uri="http://schemas.openxmlformats.org/drawingml/2006/table">
            <a:tbl>
              <a:tblPr firstRow="1" bandRow="1">
                <a:tableStyleId>{F5AB1C69-6EDB-4FF4-983F-18BD219EF322}</a:tableStyleId>
              </a:tblPr>
              <a:tblGrid>
                <a:gridCol w="1168400"/>
                <a:gridCol w="7543800"/>
              </a:tblGrid>
              <a:tr h="286464">
                <a:tc>
                  <a:txBody>
                    <a:bodyPr/>
                    <a:lstStyle/>
                    <a:p>
                      <a:pPr algn="ctr"/>
                      <a:r>
                        <a:rPr lang="ru-RU" sz="2200" dirty="0" smtClean="0">
                          <a:latin typeface="Times New Roman" panose="02020603050405020304" pitchFamily="18" charset="0"/>
                          <a:cs typeface="Times New Roman" panose="02020603050405020304" pitchFamily="18" charset="0"/>
                        </a:rPr>
                        <a:t>Раздел</a:t>
                      </a:r>
                      <a:endParaRPr lang="ru-RU" sz="2200" dirty="0">
                        <a:latin typeface="Times New Roman" panose="02020603050405020304" pitchFamily="18" charset="0"/>
                        <a:cs typeface="Times New Roman" panose="02020603050405020304" pitchFamily="18" charset="0"/>
                      </a:endParaRPr>
                    </a:p>
                  </a:txBody>
                  <a:tcPr/>
                </a:tc>
                <a:tc>
                  <a:txBody>
                    <a:bodyPr/>
                    <a:lstStyle/>
                    <a:p>
                      <a:pPr algn="ctr"/>
                      <a:r>
                        <a:rPr lang="ru-RU" sz="2200" dirty="0" smtClean="0">
                          <a:latin typeface="Times New Roman" panose="02020603050405020304" pitchFamily="18" charset="0"/>
                          <a:cs typeface="Times New Roman" panose="02020603050405020304" pitchFamily="18" charset="0"/>
                        </a:rPr>
                        <a:t>Вид деятельности </a:t>
                      </a:r>
                      <a:endParaRPr lang="ru-RU" sz="2200" dirty="0">
                        <a:latin typeface="Times New Roman" panose="02020603050405020304" pitchFamily="18" charset="0"/>
                        <a:cs typeface="Times New Roman" panose="02020603050405020304" pitchFamily="18" charset="0"/>
                      </a:endParaRPr>
                    </a:p>
                  </a:txBody>
                  <a:tcPr/>
                </a:tc>
              </a:tr>
              <a:tr h="342900">
                <a:tc>
                  <a:txBody>
                    <a:bodyPr/>
                    <a:lstStyle/>
                    <a:p>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А.</a:t>
                      </a:r>
                      <a:endParaRPr lang="ru-RU" sz="1600" dirty="0">
                        <a:latin typeface="Times New Roman" panose="02020603050405020304" pitchFamily="18" charset="0"/>
                        <a:cs typeface="Times New Roman" panose="02020603050405020304" pitchFamily="18" charset="0"/>
                      </a:endParaRPr>
                    </a:p>
                  </a:txBody>
                  <a:tcPr/>
                </a:tc>
                <a:tc>
                  <a:txBody>
                    <a:bodyPr/>
                    <a:lstStyle/>
                    <a:p>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Сельское, лесное хозяйство, охота, рыболовство и рыбоводство</a:t>
                      </a:r>
                      <a:endParaRPr lang="ru-RU" sz="16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tr>
              <a:tr h="342900">
                <a:tc>
                  <a:txBody>
                    <a:bodyPr/>
                    <a:lstStyle/>
                    <a:p>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B.</a:t>
                      </a:r>
                      <a:r>
                        <a:rPr lang="en-US" sz="1600" kern="1200" smtClean="0">
                          <a:solidFill>
                            <a:schemeClr val="dk1"/>
                          </a:solidFill>
                          <a:effectLst/>
                          <a:latin typeface="Times New Roman" panose="02020603050405020304" pitchFamily="18" charset="0"/>
                          <a:ea typeface="+mn-ea"/>
                          <a:cs typeface="Times New Roman" panose="02020603050405020304" pitchFamily="18" charset="0"/>
                        </a:rPr>
                        <a:t>/C</a:t>
                      </a:r>
                      <a:endParaRPr lang="ru-RU" sz="1600" dirty="0">
                        <a:latin typeface="Times New Roman" panose="02020603050405020304" pitchFamily="18" charset="0"/>
                        <a:cs typeface="Times New Roman" panose="02020603050405020304" pitchFamily="18" charset="0"/>
                      </a:endParaRPr>
                    </a:p>
                  </a:txBody>
                  <a:tcPr/>
                </a:tc>
                <a:tc>
                  <a:txBody>
                    <a:bodyPr/>
                    <a:lstStyle/>
                    <a:p>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Добыча полезных ископаемых</a:t>
                      </a:r>
                      <a:endParaRPr lang="ru-RU" sz="1600" dirty="0">
                        <a:latin typeface="Times New Roman" panose="02020603050405020304" pitchFamily="18" charset="0"/>
                        <a:cs typeface="Times New Roman" panose="02020603050405020304" pitchFamily="18" charset="0"/>
                      </a:endParaRPr>
                    </a:p>
                  </a:txBody>
                  <a:tcPr/>
                </a:tc>
              </a:tr>
              <a:tr h="382905">
                <a:tc>
                  <a:txBody>
                    <a:bodyPr/>
                    <a:lstStyle/>
                    <a:p>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C. </a:t>
                      </a:r>
                      <a:r>
                        <a:rPr lang="en-US" sz="16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D.</a:t>
                      </a:r>
                      <a:endParaRPr lang="ru-RU" sz="1600" dirty="0">
                        <a:latin typeface="Times New Roman" panose="02020603050405020304" pitchFamily="18" charset="0"/>
                        <a:cs typeface="Times New Roman" panose="02020603050405020304" pitchFamily="18" charset="0"/>
                      </a:endParaRPr>
                    </a:p>
                  </a:txBody>
                  <a:tcPr/>
                </a:tc>
                <a:tc>
                  <a:txBody>
                    <a:bodyPr/>
                    <a:lstStyle/>
                    <a:p>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Обрабатывающие производства</a:t>
                      </a:r>
                      <a:endParaRPr lang="ru-RU" sz="1600" dirty="0">
                        <a:latin typeface="Times New Roman" panose="02020603050405020304" pitchFamily="18" charset="0"/>
                        <a:cs typeface="Times New Roman" panose="02020603050405020304" pitchFamily="18" charset="0"/>
                      </a:endParaRPr>
                    </a:p>
                  </a:txBody>
                  <a:tcPr/>
                </a:tc>
              </a:tr>
              <a:tr h="494371">
                <a:tc>
                  <a:txBody>
                    <a:bodyPr/>
                    <a:lstStyle/>
                    <a:p>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D. </a:t>
                      </a:r>
                      <a:endParaRPr lang="ru-RU" sz="1600" dirty="0">
                        <a:latin typeface="Times New Roman" panose="02020603050405020304" pitchFamily="18" charset="0"/>
                        <a:cs typeface="Times New Roman" panose="02020603050405020304" pitchFamily="18" charset="0"/>
                      </a:endParaRPr>
                    </a:p>
                  </a:txBody>
                  <a:tcPr/>
                </a:tc>
                <a:tc>
                  <a:txBody>
                    <a:bodyPr/>
                    <a:lstStyle/>
                    <a:p>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Обеспечение электрической энергией, газом и паром; кондиционирование воздуха</a:t>
                      </a:r>
                      <a:endParaRPr lang="ru-RU" sz="1600" dirty="0">
                        <a:latin typeface="Times New Roman" panose="02020603050405020304" pitchFamily="18" charset="0"/>
                        <a:cs typeface="Times New Roman" panose="02020603050405020304" pitchFamily="18" charset="0"/>
                      </a:endParaRPr>
                    </a:p>
                  </a:txBody>
                  <a:tcPr/>
                </a:tc>
              </a:tr>
              <a:tr h="494371">
                <a:tc>
                  <a:txBody>
                    <a:bodyPr/>
                    <a:lstStyle/>
                    <a:p>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E. </a:t>
                      </a:r>
                      <a:endParaRPr lang="ru-RU" sz="1600" dirty="0">
                        <a:latin typeface="Times New Roman" panose="02020603050405020304" pitchFamily="18" charset="0"/>
                        <a:cs typeface="Times New Roman" panose="02020603050405020304" pitchFamily="18" charset="0"/>
                      </a:endParaRPr>
                    </a:p>
                  </a:txBody>
                  <a:tcPr/>
                </a:tc>
                <a:tc>
                  <a:txBody>
                    <a:bodyPr/>
                    <a:lstStyle/>
                    <a:p>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Водоснабжение; водоотведение, организация сбора и утилизации отходов, деятельность по ликвидации загрязнений</a:t>
                      </a:r>
                      <a:endParaRPr lang="ru-RU" sz="1600" dirty="0">
                        <a:latin typeface="Times New Roman" panose="02020603050405020304" pitchFamily="18" charset="0"/>
                        <a:cs typeface="Times New Roman" panose="02020603050405020304" pitchFamily="18" charset="0"/>
                      </a:endParaRPr>
                    </a:p>
                  </a:txBody>
                  <a:tcPr/>
                </a:tc>
              </a:tr>
              <a:tr h="386715">
                <a:tc>
                  <a:txBody>
                    <a:bodyPr/>
                    <a:lstStyle/>
                    <a:p>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F. </a:t>
                      </a:r>
                      <a:endParaRPr lang="ru-RU" sz="1600" dirty="0">
                        <a:latin typeface="Times New Roman" panose="02020603050405020304" pitchFamily="18" charset="0"/>
                        <a:cs typeface="Times New Roman" panose="02020603050405020304" pitchFamily="18" charset="0"/>
                      </a:endParaRPr>
                    </a:p>
                  </a:txBody>
                  <a:tcPr/>
                </a:tc>
                <a:tc>
                  <a:txBody>
                    <a:bodyPr/>
                    <a:lstStyle/>
                    <a:p>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Строительство</a:t>
                      </a:r>
                      <a:endParaRPr lang="ru-RU" sz="1600" dirty="0">
                        <a:latin typeface="Times New Roman" panose="02020603050405020304" pitchFamily="18" charset="0"/>
                        <a:cs typeface="Times New Roman" panose="02020603050405020304" pitchFamily="18" charset="0"/>
                      </a:endParaRPr>
                    </a:p>
                  </a:txBody>
                  <a:tcPr/>
                </a:tc>
              </a:tr>
              <a:tr h="494371">
                <a:tc>
                  <a:txBody>
                    <a:bodyPr/>
                    <a:lstStyle/>
                    <a:p>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G. Код 45</a:t>
                      </a:r>
                      <a:r>
                        <a:rPr lang="en-US" sz="1600" kern="1200" dirty="0" smtClean="0">
                          <a:solidFill>
                            <a:schemeClr val="dk1"/>
                          </a:solidFill>
                          <a:effectLst/>
                          <a:latin typeface="Times New Roman" panose="02020603050405020304" pitchFamily="18" charset="0"/>
                          <a:ea typeface="+mn-ea"/>
                          <a:cs typeface="Times New Roman" panose="02020603050405020304" pitchFamily="18" charset="0"/>
                        </a:rPr>
                        <a:t> / </a:t>
                      </a:r>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G.</a:t>
                      </a:r>
                      <a:r>
                        <a:rPr lang="ru-RU" sz="16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Код  </a:t>
                      </a:r>
                      <a:r>
                        <a:rPr lang="ru-RU" sz="1600" dirty="0" smtClean="0">
                          <a:latin typeface="Times New Roman" panose="02020603050405020304" pitchFamily="18" charset="0"/>
                          <a:cs typeface="Times New Roman" panose="02020603050405020304" pitchFamily="18" charset="0"/>
                        </a:rPr>
                        <a:t>50</a:t>
                      </a:r>
                      <a:endParaRPr lang="ru-RU" sz="1600" dirty="0">
                        <a:latin typeface="Times New Roman" panose="02020603050405020304" pitchFamily="18" charset="0"/>
                        <a:cs typeface="Times New Roman" panose="02020603050405020304" pitchFamily="18" charset="0"/>
                      </a:endParaRPr>
                    </a:p>
                  </a:txBody>
                  <a:tcPr/>
                </a:tc>
                <a:tc>
                  <a:txBody>
                    <a:bodyPr/>
                    <a:lstStyle/>
                    <a:p>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Торговля оптовая и розничная автотранспортными средствам и мотоциклами и их ремонт</a:t>
                      </a:r>
                      <a:endParaRPr lang="ru-RU" sz="1600" dirty="0">
                        <a:latin typeface="Times New Roman" panose="02020603050405020304" pitchFamily="18" charset="0"/>
                        <a:cs typeface="Times New Roman" panose="02020603050405020304" pitchFamily="18" charset="0"/>
                      </a:endParaRPr>
                    </a:p>
                  </a:txBody>
                  <a:tcPr/>
                </a:tc>
              </a:tr>
              <a:tr h="1349690">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1400" kern="1200" dirty="0" smtClean="0">
                          <a:solidFill>
                            <a:schemeClr val="dk1"/>
                          </a:solidFill>
                          <a:effectLst/>
                          <a:latin typeface="Times New Roman" panose="02020603050405020304" pitchFamily="18" charset="0"/>
                          <a:ea typeface="+mn-ea"/>
                          <a:cs typeface="Times New Roman" panose="02020603050405020304" pitchFamily="18" charset="0"/>
                        </a:rPr>
                        <a:t>G. </a:t>
                      </a:r>
                      <a:r>
                        <a:rPr lang="ru-RU" sz="1400" b="0" kern="1200" dirty="0" smtClean="0">
                          <a:solidFill>
                            <a:schemeClr val="dk1"/>
                          </a:solidFill>
                          <a:effectLst/>
                          <a:latin typeface="Times New Roman" panose="02020603050405020304" pitchFamily="18" charset="0"/>
                          <a:ea typeface="+mn-ea"/>
                          <a:cs typeface="Times New Roman" panose="02020603050405020304" pitchFamily="18" charset="0"/>
                        </a:rPr>
                        <a:t>Код 52.7 – 52.72.2 , </a:t>
                      </a:r>
                      <a:r>
                        <a:rPr lang="ru-RU" sz="1400" b="1" kern="1200" dirty="0" smtClean="0">
                          <a:solidFill>
                            <a:schemeClr val="dk1"/>
                          </a:solidFill>
                          <a:effectLst/>
                          <a:latin typeface="Times New Roman" panose="02020603050405020304" pitchFamily="18" charset="0"/>
                          <a:ea typeface="+mn-ea"/>
                          <a:cs typeface="Times New Roman" panose="02020603050405020304" pitchFamily="18" charset="0"/>
                        </a:rPr>
                        <a:t>52.74</a:t>
                      </a:r>
                      <a:r>
                        <a:rPr lang="ru-RU" sz="1400" kern="1200" dirty="0" smtClean="0">
                          <a:solidFill>
                            <a:schemeClr val="dk1"/>
                          </a:solidFill>
                          <a:effectLst/>
                          <a:latin typeface="Times New Roman" panose="02020603050405020304" pitchFamily="18" charset="0"/>
                          <a:ea typeface="+mn-ea"/>
                          <a:cs typeface="Times New Roman" panose="02020603050405020304" pitchFamily="18" charset="0"/>
                        </a:rPr>
                        <a:t> </a:t>
                      </a:r>
                      <a:endParaRPr lang="en-US" sz="1400" kern="1200" dirty="0" smtClean="0">
                        <a:solidFill>
                          <a:schemeClr val="dk1"/>
                        </a:solidFill>
                        <a:effectLst/>
                        <a:latin typeface="Times New Roman" panose="02020603050405020304" pitchFamily="18" charset="0"/>
                        <a:ea typeface="+mn-ea"/>
                        <a:cs typeface="Times New Roman" panose="02020603050405020304" pitchFamily="18" charset="0"/>
                      </a:endParaRPr>
                    </a:p>
                    <a:p>
                      <a:endParaRPr lang="ru-RU" sz="1400" kern="1200" dirty="0" smtClean="0">
                        <a:solidFill>
                          <a:schemeClr val="dk1"/>
                        </a:solidFill>
                        <a:effectLst/>
                        <a:latin typeface="Times New Roman" panose="02020603050405020304" pitchFamily="18" charset="0"/>
                        <a:ea typeface="+mn-ea"/>
                        <a:cs typeface="Times New Roman" panose="02020603050405020304" pitchFamily="18" charset="0"/>
                      </a:endParaRPr>
                    </a:p>
                    <a:p>
                      <a:pPr marL="0" marR="0" indent="0" algn="l" defTabSz="932753" rtl="0" eaLnBrk="1" fontAlgn="auto" latinLnBrk="0" hangingPunct="1">
                        <a:lnSpc>
                          <a:spcPct val="100000"/>
                        </a:lnSpc>
                        <a:spcBef>
                          <a:spcPts val="0"/>
                        </a:spcBef>
                        <a:spcAft>
                          <a:spcPts val="0"/>
                        </a:spcAft>
                        <a:buClrTx/>
                        <a:buSzTx/>
                        <a:buFontTx/>
                        <a:buNone/>
                        <a:tabLst/>
                        <a:defRPr/>
                      </a:pPr>
                      <a:r>
                        <a:rPr lang="ru-RU" sz="1400" b="1" i="1" dirty="0" smtClean="0">
                          <a:solidFill>
                            <a:srgbClr val="002060"/>
                          </a:solidFill>
                          <a:latin typeface="Times New Roman" panose="02020603050405020304" pitchFamily="18" charset="0"/>
                          <a:cs typeface="Times New Roman" panose="02020603050405020304" pitchFamily="18" charset="0"/>
                        </a:rPr>
                        <a:t>(ОК  029-2001)</a:t>
                      </a:r>
                      <a:endParaRPr lang="ru-RU" sz="1400" b="0" kern="1200" dirty="0" smtClean="0">
                        <a:solidFill>
                          <a:schemeClr val="dk1"/>
                        </a:solidFill>
                        <a:effectLst/>
                        <a:latin typeface="Times New Roman" panose="02020603050405020304" pitchFamily="18" charset="0"/>
                        <a:ea typeface="+mn-ea"/>
                        <a:cs typeface="Times New Roman" panose="02020603050405020304" pitchFamily="18" charset="0"/>
                      </a:endParaRPr>
                    </a:p>
                  </a:txBody>
                  <a:tcPr/>
                </a:tc>
                <a:tc>
                  <a:txBody>
                    <a:bodyPr/>
                    <a:lstStyle/>
                    <a:p>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Ремонт бытовых изделий и предметов личного пользования</a:t>
                      </a:r>
                      <a:r>
                        <a:rPr lang="ru-RU" sz="16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ремонт обуви и прочих изделий из кожи, ремонт бытовых электрических изделий</a:t>
                      </a:r>
                      <a:r>
                        <a:rPr lang="ru-RU" sz="16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ремонт радио- и телеаппаратуры и прочей аудио- и видеоаппаратуры, ремонт прочих бытовых электрических изделий. Ремонт бытовых изделий и предметов личного  пользования, не включенных в другие группировки</a:t>
                      </a:r>
                      <a:endParaRPr lang="ru-RU" sz="1600" dirty="0">
                        <a:latin typeface="Times New Roman" panose="02020603050405020304" pitchFamily="18" charset="0"/>
                        <a:cs typeface="Times New Roman" panose="02020603050405020304" pitchFamily="18" charset="0"/>
                      </a:endParaRPr>
                    </a:p>
                  </a:txBody>
                  <a:tcPr/>
                </a:tc>
              </a:tr>
              <a:tr h="387665">
                <a:tc>
                  <a:txBody>
                    <a:bodyPr/>
                    <a:lstStyle/>
                    <a:p>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H. </a:t>
                      </a:r>
                      <a:endParaRPr lang="ru-RU" sz="1600" b="0" dirty="0">
                        <a:latin typeface="Times New Roman" panose="02020603050405020304" pitchFamily="18" charset="0"/>
                        <a:cs typeface="Times New Roman" panose="02020603050405020304" pitchFamily="18" charset="0"/>
                      </a:endParaRPr>
                    </a:p>
                  </a:txBody>
                  <a:tcPr anchor="ctr"/>
                </a:tc>
                <a:tc>
                  <a:txBody>
                    <a:bodyPr/>
                    <a:lstStyle/>
                    <a:p>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Транспортировка и хранение</a:t>
                      </a:r>
                      <a:endParaRPr lang="ru-RU" sz="1600" b="0" dirty="0">
                        <a:latin typeface="Times New Roman" panose="02020603050405020304" pitchFamily="18" charset="0"/>
                        <a:cs typeface="Times New Roman" panose="02020603050405020304" pitchFamily="18" charset="0"/>
                      </a:endParaRPr>
                    </a:p>
                  </a:txBody>
                  <a:tcPr anchor="ctr"/>
                </a:tc>
              </a:tr>
              <a:tr h="323850">
                <a:tc>
                  <a:txBody>
                    <a:bodyPr/>
                    <a:lstStyle/>
                    <a:p>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I. </a:t>
                      </a:r>
                      <a:endParaRPr lang="ru-RU" sz="1600" b="0" dirty="0">
                        <a:latin typeface="Times New Roman" panose="02020603050405020304" pitchFamily="18" charset="0"/>
                        <a:cs typeface="Times New Roman" panose="02020603050405020304" pitchFamily="18" charset="0"/>
                      </a:endParaRPr>
                    </a:p>
                  </a:txBody>
                  <a:tcPr anchor="ctr"/>
                </a:tc>
                <a:tc>
                  <a:txBody>
                    <a:bodyPr/>
                    <a:lstStyle/>
                    <a:p>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Деятельность гостиниц и предприятий общественного питания</a:t>
                      </a:r>
                      <a:endParaRPr lang="ru-RU" sz="1600" b="0" dirty="0">
                        <a:latin typeface="Times New Roman" panose="02020603050405020304" pitchFamily="18" charset="0"/>
                        <a:cs typeface="Times New Roman" panose="02020603050405020304" pitchFamily="18" charset="0"/>
                      </a:endParaRPr>
                    </a:p>
                  </a:txBody>
                  <a:tcPr anchor="ctr"/>
                </a:tc>
              </a:tr>
            </a:tbl>
          </a:graphicData>
        </a:graphic>
      </p:graphicFrame>
    </p:spTree>
    <p:extLst>
      <p:ext uri="{BB962C8B-B14F-4D97-AF65-F5344CB8AC3E}">
        <p14:creationId xmlns:p14="http://schemas.microsoft.com/office/powerpoint/2010/main" val="943824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2238" y="133796"/>
            <a:ext cx="9240837" cy="292388"/>
          </a:xfrm>
        </p:spPr>
        <p:txBody>
          <a:bodyPr/>
          <a:lstStyle/>
          <a:p>
            <a:r>
              <a:rPr lang="ru-RU" dirty="0">
                <a:latin typeface="Times New Roman" panose="02020603050405020304" pitchFamily="18" charset="0"/>
                <a:cs typeface="Times New Roman" panose="02020603050405020304" pitchFamily="18" charset="0"/>
              </a:rPr>
              <a:t>Перечень </a:t>
            </a:r>
            <a:r>
              <a:rPr lang="ru-RU" dirty="0" smtClean="0">
                <a:latin typeface="Times New Roman" panose="02020603050405020304" pitchFamily="18" charset="0"/>
                <a:cs typeface="Times New Roman" panose="02020603050405020304" pitchFamily="18" charset="0"/>
              </a:rPr>
              <a:t>субсидируемых видов деятельности</a:t>
            </a:r>
            <a:endParaRPr lang="ru-RU"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0"/>
          </p:nvPr>
        </p:nvSpPr>
        <p:spPr/>
        <p:txBody>
          <a:bodyPr/>
          <a:lstStyle/>
          <a:p>
            <a:pPr>
              <a:defRPr/>
            </a:pPr>
            <a:fld id="{A75F70F0-0F10-43DB-B21C-44BBECAE22B0}" type="slidenum">
              <a:rPr lang="en-US" altLang="ru-RU" smtClean="0"/>
              <a:pPr>
                <a:defRPr/>
              </a:pPr>
              <a:t>7</a:t>
            </a:fld>
            <a:endParaRPr lang="en-US" altLang="ru-RU" dirty="0"/>
          </a:p>
        </p:txBody>
      </p:sp>
      <p:sp>
        <p:nvSpPr>
          <p:cNvPr id="5" name="Прямоугольник 4"/>
          <p:cNvSpPr/>
          <p:nvPr/>
        </p:nvSpPr>
        <p:spPr>
          <a:xfrm>
            <a:off x="495298" y="6323229"/>
            <a:ext cx="8439151" cy="307777"/>
          </a:xfrm>
          <a:prstGeom prst="rect">
            <a:avLst/>
          </a:prstGeom>
        </p:spPr>
        <p:txBody>
          <a:bodyPr wrap="square">
            <a:spAutoFit/>
          </a:bodyPr>
          <a:lstStyle/>
          <a:p>
            <a:r>
              <a:rPr lang="ru-RU" sz="1400" b="1" dirty="0">
                <a:solidFill>
                  <a:srgbClr val="002060"/>
                </a:solidFill>
                <a:latin typeface="Times New Roman" panose="02020603050405020304" pitchFamily="18" charset="0"/>
                <a:cs typeface="Times New Roman" panose="02020603050405020304" pitchFamily="18" charset="0"/>
              </a:rPr>
              <a:t>Общероссийский классификатор видов экономической деятельности (ОК  029-2014 </a:t>
            </a:r>
            <a:r>
              <a:rPr lang="ru-RU" sz="1400" b="1" dirty="0" smtClean="0">
                <a:solidFill>
                  <a:srgbClr val="002060"/>
                </a:solidFill>
                <a:latin typeface="Times New Roman" panose="02020603050405020304" pitchFamily="18" charset="0"/>
                <a:cs typeface="Times New Roman" panose="02020603050405020304" pitchFamily="18" charset="0"/>
              </a:rPr>
              <a:t>, </a:t>
            </a:r>
            <a:r>
              <a:rPr lang="ru-RU" sz="1400" b="1" dirty="0">
                <a:solidFill>
                  <a:srgbClr val="002060"/>
                </a:solidFill>
                <a:latin typeface="Times New Roman" panose="02020603050405020304" pitchFamily="18" charset="0"/>
                <a:cs typeface="Times New Roman" panose="02020603050405020304" pitchFamily="18" charset="0"/>
              </a:rPr>
              <a:t>ОК  </a:t>
            </a:r>
            <a:r>
              <a:rPr lang="ru-RU" sz="1400" b="1" dirty="0" smtClean="0">
                <a:solidFill>
                  <a:srgbClr val="002060"/>
                </a:solidFill>
                <a:latin typeface="Times New Roman" panose="02020603050405020304" pitchFamily="18" charset="0"/>
                <a:cs typeface="Times New Roman" panose="02020603050405020304" pitchFamily="18" charset="0"/>
              </a:rPr>
              <a:t>029-2001</a:t>
            </a:r>
            <a:r>
              <a:rPr lang="en-US" sz="1400" b="1" dirty="0" smtClean="0">
                <a:solidFill>
                  <a:srgbClr val="002060"/>
                </a:solidFill>
                <a:latin typeface="Times New Roman" panose="02020603050405020304" pitchFamily="18" charset="0"/>
                <a:cs typeface="Times New Roman" panose="02020603050405020304" pitchFamily="18" charset="0"/>
              </a:rPr>
              <a:t>)</a:t>
            </a:r>
            <a:r>
              <a:rPr lang="ru-RU" sz="1400" b="1" dirty="0" smtClean="0">
                <a:solidFill>
                  <a:srgbClr val="002060"/>
                </a:solidFill>
                <a:latin typeface="Times New Roman" panose="02020603050405020304" pitchFamily="18" charset="0"/>
                <a:cs typeface="Times New Roman" panose="02020603050405020304" pitchFamily="18" charset="0"/>
              </a:rPr>
              <a:t> </a:t>
            </a:r>
            <a:endParaRPr lang="ru-RU" sz="1400" dirty="0">
              <a:solidFill>
                <a:srgbClr val="002060"/>
              </a:solidFill>
              <a:latin typeface="Times New Roman" panose="02020603050405020304" pitchFamily="18" charset="0"/>
              <a:cs typeface="Times New Roman" panose="02020603050405020304" pitchFamily="18" charset="0"/>
            </a:endParaRPr>
          </a:p>
        </p:txBody>
      </p:sp>
      <p:graphicFrame>
        <p:nvGraphicFramePr>
          <p:cNvPr id="7" name="Таблица 6"/>
          <p:cNvGraphicFramePr>
            <a:graphicFrameLocks noGrp="1"/>
          </p:cNvGraphicFramePr>
          <p:nvPr>
            <p:extLst>
              <p:ext uri="{D42A27DB-BD31-4B8C-83A1-F6EECF244321}">
                <p14:modId xmlns:p14="http://schemas.microsoft.com/office/powerpoint/2010/main" val="1615259952"/>
              </p:ext>
            </p:extLst>
          </p:nvPr>
        </p:nvGraphicFramePr>
        <p:xfrm>
          <a:off x="358774" y="699253"/>
          <a:ext cx="8712200" cy="5415915"/>
        </p:xfrm>
        <a:graphic>
          <a:graphicData uri="http://schemas.openxmlformats.org/drawingml/2006/table">
            <a:tbl>
              <a:tblPr firstRow="1" bandRow="1">
                <a:tableStyleId>{F5AB1C69-6EDB-4FF4-983F-18BD219EF322}</a:tableStyleId>
              </a:tblPr>
              <a:tblGrid>
                <a:gridCol w="1325130"/>
                <a:gridCol w="7387070"/>
              </a:tblGrid>
              <a:tr h="371785">
                <a:tc>
                  <a:txBody>
                    <a:bodyPr/>
                    <a:lstStyle/>
                    <a:p>
                      <a:pPr algn="ctr"/>
                      <a:r>
                        <a:rPr lang="ru-RU" sz="2000" b="1" dirty="0" smtClean="0">
                          <a:latin typeface="Times New Roman" panose="02020603050405020304" pitchFamily="18" charset="0"/>
                          <a:cs typeface="Times New Roman" panose="02020603050405020304" pitchFamily="18" charset="0"/>
                        </a:rPr>
                        <a:t>Раздел</a:t>
                      </a:r>
                      <a:endParaRPr lang="ru-RU" sz="2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2000" b="1" dirty="0" smtClean="0">
                          <a:latin typeface="Times New Roman" panose="02020603050405020304" pitchFamily="18" charset="0"/>
                          <a:cs typeface="Times New Roman" panose="02020603050405020304" pitchFamily="18" charset="0"/>
                        </a:rPr>
                        <a:t>Вид деятельности </a:t>
                      </a:r>
                      <a:endParaRPr lang="ru-RU" sz="2000" b="1" dirty="0">
                        <a:latin typeface="Times New Roman" panose="02020603050405020304" pitchFamily="18" charset="0"/>
                        <a:cs typeface="Times New Roman" panose="02020603050405020304" pitchFamily="18" charset="0"/>
                      </a:endParaRPr>
                    </a:p>
                  </a:txBody>
                  <a:tcPr anchor="ctr"/>
                </a:tc>
              </a:tr>
              <a:tr h="382905">
                <a:tc>
                  <a:txBody>
                    <a:bodyPr/>
                    <a:lstStyle/>
                    <a:p>
                      <a:r>
                        <a:rPr lang="ru-RU" sz="1400" b="0" kern="1200" dirty="0" smtClean="0">
                          <a:solidFill>
                            <a:schemeClr val="dk1"/>
                          </a:solidFill>
                          <a:effectLst/>
                          <a:latin typeface="Times New Roman" panose="02020603050405020304" pitchFamily="18" charset="0"/>
                          <a:ea typeface="+mn-ea"/>
                          <a:cs typeface="Times New Roman" panose="02020603050405020304" pitchFamily="18" charset="0"/>
                        </a:rPr>
                        <a:t>M. </a:t>
                      </a:r>
                      <a:r>
                        <a:rPr lang="ru-RU" sz="1400" b="0" i="0" kern="1200" dirty="0" smtClean="0">
                          <a:solidFill>
                            <a:schemeClr val="dk1"/>
                          </a:solidFill>
                          <a:effectLst/>
                          <a:latin typeface="Times New Roman" panose="02020603050405020304" pitchFamily="18" charset="0"/>
                          <a:ea typeface="+mn-ea"/>
                          <a:cs typeface="Times New Roman" panose="02020603050405020304" pitchFamily="18" charset="0"/>
                        </a:rPr>
                        <a:t>Код </a:t>
                      </a:r>
                      <a:r>
                        <a:rPr lang="ru-RU" sz="1400" b="0" kern="1200" dirty="0" smtClean="0">
                          <a:solidFill>
                            <a:schemeClr val="dk1"/>
                          </a:solidFill>
                          <a:effectLst/>
                          <a:latin typeface="Times New Roman" panose="02020603050405020304" pitchFamily="18" charset="0"/>
                          <a:ea typeface="+mn-ea"/>
                          <a:cs typeface="Times New Roman" panose="02020603050405020304" pitchFamily="18" charset="0"/>
                        </a:rPr>
                        <a:t>71.</a:t>
                      </a:r>
                      <a:endParaRPr lang="ru-RU" sz="1400" b="0" dirty="0" smtClean="0">
                        <a:solidFill>
                          <a:srgbClr val="002060"/>
                        </a:solidFill>
                        <a:latin typeface="Times New Roman" panose="02020603050405020304" pitchFamily="18" charset="0"/>
                        <a:cs typeface="Times New Roman" panose="02020603050405020304" pitchFamily="18" charset="0"/>
                      </a:endParaRPr>
                    </a:p>
                    <a:p>
                      <a:r>
                        <a:rPr lang="ru-RU" sz="1400" b="0" i="1" dirty="0" smtClean="0">
                          <a:solidFill>
                            <a:srgbClr val="002060"/>
                          </a:solidFill>
                          <a:latin typeface="Times New Roman" panose="02020603050405020304" pitchFamily="18" charset="0"/>
                          <a:cs typeface="Times New Roman" panose="02020603050405020304" pitchFamily="18" charset="0"/>
                        </a:rPr>
                        <a:t>(ОК  029-2014)</a:t>
                      </a:r>
                      <a:r>
                        <a:rPr lang="ru-RU" sz="1400" b="0" dirty="0" smtClean="0">
                          <a:solidFill>
                            <a:srgbClr val="002060"/>
                          </a:solidFill>
                          <a:latin typeface="Times New Roman" panose="02020603050405020304" pitchFamily="18" charset="0"/>
                          <a:cs typeface="Times New Roman" panose="02020603050405020304" pitchFamily="18" charset="0"/>
                        </a:rPr>
                        <a:t> </a:t>
                      </a:r>
                      <a:endParaRPr lang="ru-RU" sz="1400" b="0" i="0" kern="1200" dirty="0" smtClean="0">
                        <a:solidFill>
                          <a:schemeClr val="dk1"/>
                        </a:solidFill>
                        <a:effectLst/>
                        <a:latin typeface="Times New Roman" panose="02020603050405020304" pitchFamily="18" charset="0"/>
                        <a:ea typeface="+mn-ea"/>
                        <a:cs typeface="Times New Roman" panose="02020603050405020304" pitchFamily="18" charset="0"/>
                      </a:endParaRPr>
                    </a:p>
                    <a:p>
                      <a:endParaRPr lang="ru-RU" sz="1400" b="0" i="0" kern="1200" dirty="0" smtClean="0">
                        <a:solidFill>
                          <a:schemeClr val="dk1"/>
                        </a:solidFill>
                        <a:effectLst/>
                        <a:latin typeface="Times New Roman" panose="02020603050405020304" pitchFamily="18" charset="0"/>
                        <a:ea typeface="+mn-ea"/>
                        <a:cs typeface="Times New Roman" panose="02020603050405020304" pitchFamily="18" charset="0"/>
                      </a:endParaRPr>
                    </a:p>
                    <a:p>
                      <a:r>
                        <a:rPr lang="ru-RU" sz="1400" b="0" i="0" kern="1200" dirty="0" smtClean="0">
                          <a:solidFill>
                            <a:schemeClr val="dk1"/>
                          </a:solidFill>
                          <a:effectLst/>
                          <a:latin typeface="Times New Roman" panose="02020603050405020304" pitchFamily="18" charset="0"/>
                          <a:ea typeface="+mn-ea"/>
                          <a:cs typeface="Times New Roman" panose="02020603050405020304" pitchFamily="18" charset="0"/>
                        </a:rPr>
                        <a:t>К. Код 74.2</a:t>
                      </a:r>
                    </a:p>
                    <a:p>
                      <a:r>
                        <a:rPr lang="ru-RU" sz="1400" b="0" i="1" dirty="0" smtClean="0">
                          <a:solidFill>
                            <a:srgbClr val="002060"/>
                          </a:solidFill>
                          <a:latin typeface="Times New Roman" panose="02020603050405020304" pitchFamily="18" charset="0"/>
                          <a:cs typeface="Times New Roman" panose="02020603050405020304" pitchFamily="18" charset="0"/>
                        </a:rPr>
                        <a:t>(ОК  029-2001)</a:t>
                      </a:r>
                      <a:endParaRPr lang="ru-RU" sz="1400" b="0" i="1" dirty="0">
                        <a:latin typeface="Times New Roman" panose="02020603050405020304" pitchFamily="18" charset="0"/>
                        <a:cs typeface="Times New Roman" panose="02020603050405020304" pitchFamily="18" charset="0"/>
                      </a:endParaRPr>
                    </a:p>
                  </a:txBody>
                  <a:tcPr anchor="ctr"/>
                </a:tc>
                <a:tc>
                  <a:txBody>
                    <a:bodyPr/>
                    <a:lstStyle/>
                    <a:p>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Деятельность в области архитектуры; </a:t>
                      </a:r>
                      <a:r>
                        <a:rPr lang="ru-RU" sz="1600" b="0" kern="1200" dirty="0" err="1" smtClean="0">
                          <a:solidFill>
                            <a:schemeClr val="dk1"/>
                          </a:solidFill>
                          <a:effectLst/>
                          <a:latin typeface="Times New Roman" panose="02020603050405020304" pitchFamily="18" charset="0"/>
                          <a:ea typeface="+mn-ea"/>
                          <a:cs typeface="Times New Roman" panose="02020603050405020304" pitchFamily="18" charset="0"/>
                        </a:rPr>
                        <a:t>инженерно</a:t>
                      </a: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 техническое проектирование; </a:t>
                      </a:r>
                      <a:r>
                        <a:rPr lang="ru-RU" sz="1600" b="0" kern="1200" dirty="0" err="1" smtClean="0">
                          <a:solidFill>
                            <a:schemeClr val="dk1"/>
                          </a:solidFill>
                          <a:effectLst/>
                          <a:latin typeface="Times New Roman" panose="02020603050405020304" pitchFamily="18" charset="0"/>
                          <a:ea typeface="+mn-ea"/>
                          <a:cs typeface="Times New Roman" panose="02020603050405020304" pitchFamily="18" charset="0"/>
                        </a:rPr>
                        <a:t>геолого</a:t>
                      </a: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 - разведочные и геофизические работы; геодезическая и картографическая деятельность; деятельность в области стандартизации и метрологии; деятельность в области гидрометеорологии и смежных с ней областях; виды деятельности, связанные с решением технических задач, не включенные в другие группировки</a:t>
                      </a:r>
                      <a:endParaRPr lang="ru-RU" sz="1600" b="0" dirty="0">
                        <a:latin typeface="Times New Roman" panose="02020603050405020304" pitchFamily="18" charset="0"/>
                        <a:cs typeface="Times New Roman" panose="02020603050405020304" pitchFamily="18" charset="0"/>
                      </a:endParaRPr>
                    </a:p>
                  </a:txBody>
                  <a:tcPr anchor="ctr"/>
                </a:tc>
              </a:tr>
              <a:tr h="494371">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Раздел M. </a:t>
                      </a:r>
                      <a:r>
                        <a:rPr lang="ru-RU" sz="1600" b="0" i="0" kern="1200" dirty="0" smtClean="0">
                          <a:solidFill>
                            <a:schemeClr val="dk1"/>
                          </a:solidFill>
                          <a:effectLst/>
                          <a:latin typeface="Times New Roman" panose="02020603050405020304" pitchFamily="18" charset="0"/>
                          <a:ea typeface="+mn-ea"/>
                          <a:cs typeface="Times New Roman" panose="02020603050405020304" pitchFamily="18" charset="0"/>
                        </a:rPr>
                        <a:t>Код</a:t>
                      </a:r>
                      <a:r>
                        <a:rPr lang="ru-RU" sz="1600" b="0" i="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75 </a:t>
                      </a:r>
                      <a:endParaRPr lang="ru-RU" sz="1600" b="0" i="0" kern="1200" dirty="0" smtClean="0">
                        <a:solidFill>
                          <a:schemeClr val="dk1"/>
                        </a:solidFill>
                        <a:effectLst/>
                        <a:latin typeface="Times New Roman" panose="02020603050405020304" pitchFamily="18" charset="0"/>
                        <a:ea typeface="+mn-ea"/>
                        <a:cs typeface="Times New Roman" panose="02020603050405020304" pitchFamily="18" charset="0"/>
                      </a:endParaRPr>
                    </a:p>
                  </a:txBody>
                  <a:tcPr anchor="ctr"/>
                </a:tc>
                <a:tc>
                  <a:txBody>
                    <a:bodyPr/>
                    <a:lstStyle/>
                    <a:p>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Деятельность ветеринарная</a:t>
                      </a:r>
                    </a:p>
                    <a:p>
                      <a:pPr marL="0" marR="0" indent="0" algn="l" defTabSz="932753" rtl="0" eaLnBrk="1" fontAlgn="auto" latinLnBrk="0" hangingPunct="1">
                        <a:lnSpc>
                          <a:spcPct val="100000"/>
                        </a:lnSpc>
                        <a:spcBef>
                          <a:spcPts val="0"/>
                        </a:spcBef>
                        <a:spcAft>
                          <a:spcPts val="0"/>
                        </a:spcAft>
                        <a:buClrTx/>
                        <a:buSzTx/>
                        <a:buFontTx/>
                        <a:buNone/>
                        <a:tabLst/>
                        <a:defRPr/>
                      </a:pPr>
                      <a:r>
                        <a:rPr lang="ru-RU" sz="1600" b="0" i="1" dirty="0" smtClean="0">
                          <a:solidFill>
                            <a:srgbClr val="002060"/>
                          </a:solidFill>
                          <a:latin typeface="Times New Roman" panose="02020603050405020304" pitchFamily="18" charset="0"/>
                          <a:cs typeface="Times New Roman" panose="02020603050405020304" pitchFamily="18" charset="0"/>
                        </a:rPr>
                        <a:t>(ОК  029-2014) </a:t>
                      </a:r>
                      <a:endParaRPr lang="ru-RU" sz="1600" b="0" i="1" kern="1200" dirty="0" smtClean="0">
                        <a:solidFill>
                          <a:schemeClr val="dk1"/>
                        </a:solidFill>
                        <a:effectLst/>
                        <a:latin typeface="Times New Roman" panose="02020603050405020304" pitchFamily="18" charset="0"/>
                        <a:ea typeface="+mn-ea"/>
                        <a:cs typeface="Times New Roman" panose="02020603050405020304" pitchFamily="18" charset="0"/>
                      </a:endParaRPr>
                    </a:p>
                  </a:txBody>
                  <a:tcPr anchor="ctr"/>
                </a:tc>
              </a:tr>
              <a:tr h="282596">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 P. </a:t>
                      </a:r>
                      <a:r>
                        <a:rPr lang="en-US" sz="1600" b="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M. </a:t>
                      </a:r>
                      <a:endParaRPr lang="ru-RU" sz="1600" b="0" dirty="0">
                        <a:latin typeface="Times New Roman" panose="02020603050405020304" pitchFamily="18" charset="0"/>
                        <a:cs typeface="Times New Roman" panose="02020603050405020304" pitchFamily="18" charset="0"/>
                      </a:endParaRPr>
                    </a:p>
                  </a:txBody>
                  <a:tcPr anchor="ctr"/>
                </a:tc>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Образование</a:t>
                      </a:r>
                      <a:endParaRPr lang="ru-RU" sz="1600" b="0" dirty="0" smtClean="0">
                        <a:solidFill>
                          <a:srgbClr val="002060"/>
                        </a:solidFill>
                        <a:latin typeface="Times New Roman" panose="02020603050405020304" pitchFamily="18" charset="0"/>
                        <a:cs typeface="Times New Roman" panose="02020603050405020304" pitchFamily="18" charset="0"/>
                      </a:endParaRPr>
                    </a:p>
                  </a:txBody>
                  <a:tcPr anchor="ctr"/>
                </a:tc>
              </a:tr>
              <a:tr h="386715">
                <a:tc>
                  <a:txBody>
                    <a:bodyPr/>
                    <a:lstStyle/>
                    <a:p>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Q. </a:t>
                      </a:r>
                      <a:r>
                        <a:rPr lang="en-US" sz="1600" b="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N.</a:t>
                      </a:r>
                      <a:endParaRPr lang="ru-RU" sz="1600" b="0" dirty="0">
                        <a:latin typeface="Times New Roman" panose="02020603050405020304" pitchFamily="18" charset="0"/>
                        <a:cs typeface="Times New Roman" panose="02020603050405020304" pitchFamily="18" charset="0"/>
                      </a:endParaRPr>
                    </a:p>
                  </a:txBody>
                  <a:tcPr anchor="ctr"/>
                </a:tc>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Деятельность в области здравоохранения и социальных услуг.</a:t>
                      </a:r>
                    </a:p>
                  </a:txBody>
                  <a:tcPr anchor="ctr"/>
                </a:tc>
              </a:tr>
              <a:tr h="308610">
                <a:tc>
                  <a:txBody>
                    <a:bodyPr/>
                    <a:lstStyle/>
                    <a:p>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Q.</a:t>
                      </a:r>
                      <a:r>
                        <a:rPr lang="ru-RU" sz="1600" b="0" dirty="0" smtClean="0">
                          <a:solidFill>
                            <a:srgbClr val="002060"/>
                          </a:solidFill>
                          <a:latin typeface="Times New Roman" panose="02020603050405020304" pitchFamily="18" charset="0"/>
                          <a:cs typeface="Times New Roman" panose="02020603050405020304" pitchFamily="18" charset="0"/>
                        </a:rPr>
                        <a:t> </a:t>
                      </a:r>
                      <a:endParaRPr lang="ru-RU" sz="1600" b="0" i="1" dirty="0">
                        <a:latin typeface="Times New Roman" panose="02020603050405020304" pitchFamily="18" charset="0"/>
                        <a:cs typeface="Times New Roman" panose="02020603050405020304" pitchFamily="18" charset="0"/>
                      </a:endParaRPr>
                    </a:p>
                  </a:txBody>
                  <a:tcPr anchor="ctr"/>
                </a:tc>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Деятельность экстерриториальных организаций</a:t>
                      </a:r>
                      <a:r>
                        <a:rPr lang="en-US" sz="1600" b="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b="0" i="1" dirty="0" smtClean="0">
                          <a:solidFill>
                            <a:srgbClr val="002060"/>
                          </a:solidFill>
                          <a:latin typeface="Times New Roman" panose="02020603050405020304" pitchFamily="18" charset="0"/>
                          <a:cs typeface="Times New Roman" panose="02020603050405020304" pitchFamily="18" charset="0"/>
                        </a:rPr>
                        <a:t>ОК  029-2001</a:t>
                      </a:r>
                      <a:r>
                        <a:rPr lang="en-US" sz="1600" b="0" i="1" dirty="0" smtClean="0">
                          <a:solidFill>
                            <a:srgbClr val="002060"/>
                          </a:solidFill>
                          <a:latin typeface="Times New Roman" panose="02020603050405020304" pitchFamily="18" charset="0"/>
                          <a:cs typeface="Times New Roman" panose="02020603050405020304" pitchFamily="18" charset="0"/>
                        </a:rPr>
                        <a:t>)</a:t>
                      </a:r>
                      <a:endParaRPr lang="ru-RU" sz="1600" b="0" dirty="0">
                        <a:latin typeface="Times New Roman" panose="02020603050405020304" pitchFamily="18" charset="0"/>
                        <a:cs typeface="Times New Roman" panose="02020603050405020304" pitchFamily="18" charset="0"/>
                      </a:endParaRPr>
                    </a:p>
                  </a:txBody>
                  <a:tcPr anchor="ctr"/>
                </a:tc>
              </a:tr>
              <a:tr h="444521">
                <a:tc>
                  <a:txBody>
                    <a:bodyPr/>
                    <a:lstStyle/>
                    <a:p>
                      <a:r>
                        <a:rPr lang="en-US" sz="1600" b="0" kern="1200" dirty="0" smtClean="0">
                          <a:solidFill>
                            <a:schemeClr val="dk1"/>
                          </a:solidFill>
                          <a:effectLst/>
                          <a:latin typeface="Times New Roman" panose="02020603050405020304" pitchFamily="18" charset="0"/>
                          <a:ea typeface="+mn-ea"/>
                          <a:cs typeface="Times New Roman" panose="02020603050405020304" pitchFamily="18" charset="0"/>
                        </a:rPr>
                        <a:t>R</a:t>
                      </a: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600" b="0" kern="1200" dirty="0" smtClean="0">
                          <a:solidFill>
                            <a:schemeClr val="dk1"/>
                          </a:solidFill>
                          <a:effectLst/>
                          <a:latin typeface="Times New Roman" panose="02020603050405020304" pitchFamily="18" charset="0"/>
                          <a:ea typeface="+mn-ea"/>
                          <a:cs typeface="Times New Roman" panose="02020603050405020304" pitchFamily="18" charset="0"/>
                        </a:rPr>
                        <a:t>/</a:t>
                      </a:r>
                      <a:r>
                        <a:rPr lang="en-US" sz="1600" b="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b="0" kern="1200" baseline="0" dirty="0" smtClean="0">
                          <a:solidFill>
                            <a:schemeClr val="dk1"/>
                          </a:solidFill>
                          <a:effectLst/>
                          <a:latin typeface="Times New Roman" panose="02020603050405020304" pitchFamily="18" charset="0"/>
                          <a:ea typeface="+mn-ea"/>
                          <a:cs typeface="Times New Roman" panose="02020603050405020304" pitchFamily="18" charset="0"/>
                        </a:rPr>
                        <a:t>О </a:t>
                      </a:r>
                      <a:r>
                        <a:rPr lang="ru-RU" sz="1600" b="0" i="0" kern="1200" dirty="0" smtClean="0">
                          <a:solidFill>
                            <a:schemeClr val="dk1"/>
                          </a:solidFill>
                          <a:effectLst/>
                          <a:latin typeface="Times New Roman" panose="02020603050405020304" pitchFamily="18" charset="0"/>
                          <a:ea typeface="+mn-ea"/>
                          <a:cs typeface="Times New Roman" panose="02020603050405020304" pitchFamily="18" charset="0"/>
                        </a:rPr>
                        <a:t>Код</a:t>
                      </a:r>
                      <a:r>
                        <a:rPr lang="en-US" sz="1600" b="0"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Код </a:t>
                      </a:r>
                      <a:r>
                        <a:rPr lang="en-US" sz="1600" b="0" i="0" kern="1200" dirty="0" smtClean="0">
                          <a:solidFill>
                            <a:schemeClr val="dk1"/>
                          </a:solidFill>
                          <a:effectLst/>
                          <a:latin typeface="Times New Roman" panose="02020603050405020304" pitchFamily="18" charset="0"/>
                          <a:ea typeface="+mn-ea"/>
                          <a:cs typeface="Times New Roman" panose="02020603050405020304" pitchFamily="18" charset="0"/>
                        </a:rPr>
                        <a:t>9</a:t>
                      </a:r>
                      <a:r>
                        <a:rPr lang="ru-RU" sz="1600" b="0" i="0" kern="1200" dirty="0" smtClean="0">
                          <a:solidFill>
                            <a:schemeClr val="dk1"/>
                          </a:solidFill>
                          <a:effectLst/>
                          <a:latin typeface="Times New Roman" panose="02020603050405020304" pitchFamily="18" charset="0"/>
                          <a:ea typeface="+mn-ea"/>
                          <a:cs typeface="Times New Roman" panose="02020603050405020304" pitchFamily="18" charset="0"/>
                        </a:rPr>
                        <a:t>2</a:t>
                      </a:r>
                      <a:endParaRPr lang="ru-RU" sz="1600" b="0" dirty="0">
                        <a:latin typeface="Times New Roman" panose="02020603050405020304" pitchFamily="18" charset="0"/>
                        <a:cs typeface="Times New Roman" panose="02020603050405020304" pitchFamily="18" charset="0"/>
                      </a:endParaRPr>
                    </a:p>
                  </a:txBody>
                  <a:tcPr anchor="ctr"/>
                </a:tc>
                <a:tc>
                  <a:txBody>
                    <a:bodyPr/>
                    <a:lstStyle/>
                    <a:p>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Деятельность в области культуры, спорта, организации досуга и развлечений.</a:t>
                      </a:r>
                      <a:endParaRPr lang="ru-RU" sz="1600" b="0" dirty="0">
                        <a:latin typeface="Times New Roman" panose="02020603050405020304" pitchFamily="18" charset="0"/>
                        <a:cs typeface="Times New Roman" panose="02020603050405020304" pitchFamily="18" charset="0"/>
                      </a:endParaRPr>
                    </a:p>
                  </a:txBody>
                  <a:tcPr anchor="ctr"/>
                </a:tc>
              </a:tr>
              <a:tr h="0">
                <a:tc>
                  <a:txBody>
                    <a:bodyPr/>
                    <a:lstStyle/>
                    <a:p>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О. </a:t>
                      </a:r>
                      <a:r>
                        <a:rPr lang="ru-RU" sz="1600" b="0" i="0" kern="1200" dirty="0" smtClean="0">
                          <a:solidFill>
                            <a:schemeClr val="dk1"/>
                          </a:solidFill>
                          <a:effectLst/>
                          <a:latin typeface="Times New Roman" panose="02020603050405020304" pitchFamily="18" charset="0"/>
                          <a:ea typeface="+mn-ea"/>
                          <a:cs typeface="Times New Roman" panose="02020603050405020304" pitchFamily="18" charset="0"/>
                        </a:rPr>
                        <a:t>Код</a:t>
                      </a:r>
                      <a:r>
                        <a:rPr lang="en-US" sz="1600" b="0" i="0" kern="1200" dirty="0" smtClean="0">
                          <a:solidFill>
                            <a:schemeClr val="dk1"/>
                          </a:solidFill>
                          <a:effectLst/>
                          <a:latin typeface="Times New Roman" panose="02020603050405020304" pitchFamily="18" charset="0"/>
                          <a:ea typeface="+mn-ea"/>
                          <a:cs typeface="Times New Roman" panose="02020603050405020304" pitchFamily="18" charset="0"/>
                        </a:rPr>
                        <a:t> 90</a:t>
                      </a:r>
                      <a:endParaRPr lang="ru-RU" sz="1600" b="0" dirty="0">
                        <a:latin typeface="Times New Roman" panose="02020603050405020304" pitchFamily="18" charset="0"/>
                        <a:cs typeface="Times New Roman" panose="02020603050405020304" pitchFamily="18" charset="0"/>
                      </a:endParaRPr>
                    </a:p>
                  </a:txBody>
                  <a:tcPr anchor="ctr"/>
                </a:tc>
                <a:tc>
                  <a:txBody>
                    <a:bodyPr/>
                    <a:lstStyle/>
                    <a:p>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Удаление сточных вод, отходов и аналогичная деятельность.</a:t>
                      </a:r>
                      <a:r>
                        <a:rPr lang="en-US" sz="1600" b="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b="0" i="1" dirty="0" smtClean="0">
                          <a:solidFill>
                            <a:srgbClr val="002060"/>
                          </a:solidFill>
                          <a:latin typeface="Times New Roman" panose="02020603050405020304" pitchFamily="18" charset="0"/>
                          <a:cs typeface="Times New Roman" panose="02020603050405020304" pitchFamily="18" charset="0"/>
                        </a:rPr>
                        <a:t>(ОК  029-2001)</a:t>
                      </a:r>
                      <a:endParaRPr lang="ru-RU" sz="1600" b="0" i="1" dirty="0">
                        <a:latin typeface="Times New Roman" panose="02020603050405020304" pitchFamily="18" charset="0"/>
                        <a:cs typeface="Times New Roman" panose="02020603050405020304" pitchFamily="18" charset="0"/>
                      </a:endParaRPr>
                    </a:p>
                  </a:txBody>
                  <a:tcPr anchor="ctr"/>
                </a:tc>
              </a:tr>
              <a:tr h="494371">
                <a:tc>
                  <a:txBody>
                    <a:bodyPr/>
                    <a:lstStyle/>
                    <a:p>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S. Код 95, </a:t>
                      </a:r>
                      <a:endParaRPr lang="ru-RU" sz="1600" b="0" dirty="0">
                        <a:latin typeface="Times New Roman" panose="02020603050405020304" pitchFamily="18" charset="0"/>
                        <a:cs typeface="Times New Roman" panose="02020603050405020304" pitchFamily="18" charset="0"/>
                      </a:endParaRPr>
                    </a:p>
                  </a:txBody>
                  <a:tcPr anchor="ctr"/>
                </a:tc>
                <a:tc>
                  <a:txBody>
                    <a:bodyPr/>
                    <a:lstStyle/>
                    <a:p>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Ремонт компьютеров, предметов личного потребления и хозяйственно-бытового назначения.</a:t>
                      </a:r>
                    </a:p>
                  </a:txBody>
                  <a:tcPr anchor="ctr"/>
                </a:tc>
              </a:tr>
              <a:tr h="494371">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S.</a:t>
                      </a:r>
                      <a:r>
                        <a:rPr lang="en-US" sz="1600" b="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Код 96 </a:t>
                      </a:r>
                      <a:r>
                        <a:rPr lang="en-US" sz="1600" b="0" kern="1200" dirty="0" smtClean="0">
                          <a:solidFill>
                            <a:schemeClr val="dk1"/>
                          </a:solidFill>
                          <a:effectLst/>
                          <a:latin typeface="Times New Roman" panose="02020603050405020304" pitchFamily="18" charset="0"/>
                          <a:ea typeface="+mn-ea"/>
                          <a:cs typeface="Times New Roman" panose="02020603050405020304" pitchFamily="18" charset="0"/>
                        </a:rPr>
                        <a:t>/ </a:t>
                      </a:r>
                      <a:endParaRPr lang="ru-RU" sz="1600" b="0" dirty="0" smtClean="0">
                        <a:latin typeface="Times New Roman" panose="02020603050405020304" pitchFamily="18" charset="0"/>
                        <a:cs typeface="Times New Roman" panose="02020603050405020304" pitchFamily="18" charset="0"/>
                      </a:endParaRPr>
                    </a:p>
                    <a:p>
                      <a:pPr marL="0" marR="0" indent="0" algn="l" defTabSz="932753" rtl="0" eaLnBrk="1" fontAlgn="auto" latinLnBrk="0" hangingPunct="1">
                        <a:lnSpc>
                          <a:spcPct val="100000"/>
                        </a:lnSpc>
                        <a:spcBef>
                          <a:spcPts val="0"/>
                        </a:spcBef>
                        <a:spcAft>
                          <a:spcPts val="0"/>
                        </a:spcAft>
                        <a:buClrTx/>
                        <a:buSzTx/>
                        <a:buFontTx/>
                        <a:buNone/>
                        <a:tabLst/>
                        <a:defRPr/>
                      </a:pP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О.</a:t>
                      </a:r>
                      <a:r>
                        <a:rPr lang="ru-RU" sz="1600" b="0" i="0" kern="1200" dirty="0" smtClean="0">
                          <a:solidFill>
                            <a:schemeClr val="dk1"/>
                          </a:solidFill>
                          <a:effectLst/>
                          <a:latin typeface="Times New Roman" panose="02020603050405020304" pitchFamily="18" charset="0"/>
                          <a:ea typeface="+mn-ea"/>
                          <a:cs typeface="Times New Roman" panose="02020603050405020304" pitchFamily="18" charset="0"/>
                        </a:rPr>
                        <a:t> Код</a:t>
                      </a:r>
                      <a:r>
                        <a:rPr lang="en-US" sz="1600" b="0" i="0" kern="1200" dirty="0" smtClean="0">
                          <a:solidFill>
                            <a:schemeClr val="dk1"/>
                          </a:solidFill>
                          <a:effectLst/>
                          <a:latin typeface="Times New Roman" panose="02020603050405020304" pitchFamily="18" charset="0"/>
                          <a:ea typeface="+mn-ea"/>
                          <a:cs typeface="Times New Roman" panose="02020603050405020304" pitchFamily="18" charset="0"/>
                        </a:rPr>
                        <a:t> 93</a:t>
                      </a:r>
                      <a:endParaRPr lang="ru-RU" sz="1600" b="0" dirty="0" smtClean="0">
                        <a:latin typeface="Times New Roman" panose="02020603050405020304" pitchFamily="18" charset="0"/>
                        <a:cs typeface="Times New Roman" panose="02020603050405020304" pitchFamily="18" charset="0"/>
                      </a:endParaRPr>
                    </a:p>
                  </a:txBody>
                  <a:tcPr anchor="ctr"/>
                </a:tc>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Деятельность по предоставлению прочих персональных услуг.</a:t>
                      </a:r>
                      <a:endParaRPr lang="ru-RU" sz="1600" b="0" dirty="0" smtClean="0">
                        <a:latin typeface="Times New Roman" panose="02020603050405020304" pitchFamily="18" charset="0"/>
                        <a:cs typeface="Times New Roman" panose="02020603050405020304" pitchFamily="18" charset="0"/>
                      </a:endParaRPr>
                    </a:p>
                  </a:txBody>
                  <a:tcPr anchor="ctr"/>
                </a:tc>
              </a:tr>
            </a:tbl>
          </a:graphicData>
        </a:graphic>
      </p:graphicFrame>
    </p:spTree>
    <p:extLst>
      <p:ext uri="{BB962C8B-B14F-4D97-AF65-F5344CB8AC3E}">
        <p14:creationId xmlns:p14="http://schemas.microsoft.com/office/powerpoint/2010/main" val="13926148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2238" y="133796"/>
            <a:ext cx="9240837" cy="292388"/>
          </a:xfrm>
        </p:spPr>
        <p:txBody>
          <a:bodyPr/>
          <a:lstStyle/>
          <a:p>
            <a:r>
              <a:rPr lang="ru-RU" dirty="0">
                <a:latin typeface="Times New Roman" panose="02020603050405020304" pitchFamily="18" charset="0"/>
                <a:cs typeface="Times New Roman" panose="02020603050405020304" pitchFamily="18" charset="0"/>
              </a:rPr>
              <a:t>Перечень </a:t>
            </a:r>
            <a:r>
              <a:rPr lang="ru-RU" dirty="0" smtClean="0">
                <a:solidFill>
                  <a:schemeClr val="accent6">
                    <a:lumMod val="50000"/>
                  </a:schemeClr>
                </a:solidFill>
                <a:latin typeface="Times New Roman" panose="02020603050405020304" pitchFamily="18" charset="0"/>
                <a:cs typeface="Times New Roman" panose="02020603050405020304" pitchFamily="18" charset="0"/>
              </a:rPr>
              <a:t>НЕ</a:t>
            </a:r>
            <a:r>
              <a:rPr lang="ru-RU" dirty="0" smtClean="0">
                <a:latin typeface="Times New Roman" panose="02020603050405020304" pitchFamily="18" charset="0"/>
                <a:cs typeface="Times New Roman" panose="02020603050405020304" pitchFamily="18" charset="0"/>
              </a:rPr>
              <a:t> субсидируемых видов деятельности</a:t>
            </a:r>
            <a:endParaRPr lang="ru-RU"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0"/>
          </p:nvPr>
        </p:nvSpPr>
        <p:spPr/>
        <p:txBody>
          <a:bodyPr/>
          <a:lstStyle/>
          <a:p>
            <a:pPr>
              <a:defRPr/>
            </a:pPr>
            <a:fld id="{A75F70F0-0F10-43DB-B21C-44BBECAE22B0}" type="slidenum">
              <a:rPr lang="en-US" altLang="ru-RU" smtClean="0"/>
              <a:pPr>
                <a:defRPr/>
              </a:pPr>
              <a:t>8</a:t>
            </a:fld>
            <a:endParaRPr lang="en-US" altLang="ru-RU" dirty="0"/>
          </a:p>
        </p:txBody>
      </p:sp>
      <p:sp>
        <p:nvSpPr>
          <p:cNvPr id="5" name="Прямоугольник 4"/>
          <p:cNvSpPr/>
          <p:nvPr/>
        </p:nvSpPr>
        <p:spPr>
          <a:xfrm>
            <a:off x="495295" y="6389903"/>
            <a:ext cx="8439151" cy="307777"/>
          </a:xfrm>
          <a:prstGeom prst="rect">
            <a:avLst/>
          </a:prstGeom>
        </p:spPr>
        <p:txBody>
          <a:bodyPr wrap="square">
            <a:spAutoFit/>
          </a:bodyPr>
          <a:lstStyle/>
          <a:p>
            <a:r>
              <a:rPr lang="ru-RU" sz="1400" b="1" dirty="0">
                <a:solidFill>
                  <a:srgbClr val="002060"/>
                </a:solidFill>
                <a:latin typeface="Times New Roman" panose="02020603050405020304" pitchFamily="18" charset="0"/>
                <a:cs typeface="Times New Roman" panose="02020603050405020304" pitchFamily="18" charset="0"/>
              </a:rPr>
              <a:t>Общероссийский классификатор видов экономической деятельности (ОК  029-2014 </a:t>
            </a:r>
            <a:r>
              <a:rPr lang="ru-RU" sz="1400" b="1" dirty="0" smtClean="0">
                <a:solidFill>
                  <a:srgbClr val="002060"/>
                </a:solidFill>
                <a:latin typeface="Times New Roman" panose="02020603050405020304" pitchFamily="18" charset="0"/>
                <a:cs typeface="Times New Roman" panose="02020603050405020304" pitchFamily="18" charset="0"/>
              </a:rPr>
              <a:t>, </a:t>
            </a:r>
            <a:r>
              <a:rPr lang="ru-RU" sz="1400" b="1" dirty="0">
                <a:solidFill>
                  <a:srgbClr val="002060"/>
                </a:solidFill>
                <a:latin typeface="Times New Roman" panose="02020603050405020304" pitchFamily="18" charset="0"/>
                <a:cs typeface="Times New Roman" panose="02020603050405020304" pitchFamily="18" charset="0"/>
              </a:rPr>
              <a:t>ОК  </a:t>
            </a:r>
            <a:r>
              <a:rPr lang="ru-RU" sz="1400" b="1" dirty="0" smtClean="0">
                <a:solidFill>
                  <a:srgbClr val="002060"/>
                </a:solidFill>
                <a:latin typeface="Times New Roman" panose="02020603050405020304" pitchFamily="18" charset="0"/>
                <a:cs typeface="Times New Roman" panose="02020603050405020304" pitchFamily="18" charset="0"/>
              </a:rPr>
              <a:t>029-2001 )</a:t>
            </a:r>
            <a:endParaRPr lang="ru-RU" sz="1400" dirty="0">
              <a:solidFill>
                <a:srgbClr val="002060"/>
              </a:solidFill>
              <a:latin typeface="Times New Roman" panose="02020603050405020304" pitchFamily="18" charset="0"/>
              <a:cs typeface="Times New Roman" panose="02020603050405020304" pitchFamily="18" charset="0"/>
            </a:endParaRPr>
          </a:p>
        </p:txBody>
      </p:sp>
      <p:graphicFrame>
        <p:nvGraphicFramePr>
          <p:cNvPr id="7" name="Таблица 6"/>
          <p:cNvGraphicFramePr>
            <a:graphicFrameLocks noGrp="1"/>
          </p:cNvGraphicFramePr>
          <p:nvPr>
            <p:extLst>
              <p:ext uri="{D42A27DB-BD31-4B8C-83A1-F6EECF244321}">
                <p14:modId xmlns:p14="http://schemas.microsoft.com/office/powerpoint/2010/main" val="174090531"/>
              </p:ext>
            </p:extLst>
          </p:nvPr>
        </p:nvGraphicFramePr>
        <p:xfrm>
          <a:off x="222246" y="483865"/>
          <a:ext cx="8712200" cy="5906038"/>
        </p:xfrm>
        <a:graphic>
          <a:graphicData uri="http://schemas.openxmlformats.org/drawingml/2006/table">
            <a:tbl>
              <a:tblPr firstRow="1" bandRow="1">
                <a:tableStyleId>{10A1B5D5-9B99-4C35-A422-299274C87663}</a:tableStyleId>
              </a:tblPr>
              <a:tblGrid>
                <a:gridCol w="1120776"/>
                <a:gridCol w="7591424"/>
              </a:tblGrid>
              <a:tr h="371785">
                <a:tc>
                  <a:txBody>
                    <a:bodyPr/>
                    <a:lstStyle/>
                    <a:p>
                      <a:pPr algn="ctr"/>
                      <a:r>
                        <a:rPr lang="ru-RU" sz="1800" dirty="0" smtClean="0">
                          <a:latin typeface="Times New Roman" panose="02020603050405020304" pitchFamily="18" charset="0"/>
                          <a:cs typeface="Times New Roman" panose="02020603050405020304" pitchFamily="18" charset="0"/>
                        </a:rPr>
                        <a:t>Раздел</a:t>
                      </a:r>
                      <a:endParaRPr lang="ru-RU" sz="18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800" dirty="0" smtClean="0">
                          <a:latin typeface="Times New Roman" panose="02020603050405020304" pitchFamily="18" charset="0"/>
                          <a:cs typeface="Times New Roman" panose="02020603050405020304" pitchFamily="18" charset="0"/>
                        </a:rPr>
                        <a:t>Вид деятельности </a:t>
                      </a:r>
                      <a:endParaRPr lang="ru-RU" sz="1800" b="1" dirty="0">
                        <a:latin typeface="Times New Roman" panose="02020603050405020304" pitchFamily="18" charset="0"/>
                        <a:cs typeface="Times New Roman" panose="02020603050405020304" pitchFamily="18" charset="0"/>
                      </a:endParaRPr>
                    </a:p>
                  </a:txBody>
                  <a:tcPr anchor="ctr"/>
                </a:tc>
              </a:tr>
              <a:tr h="382905">
                <a:tc>
                  <a:txBody>
                    <a:bodyPr/>
                    <a:lstStyle/>
                    <a:p>
                      <a:pPr algn="l"/>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G. </a:t>
                      </a:r>
                      <a:endParaRPr lang="ru-RU" sz="1600" b="0" i="1" dirty="0">
                        <a:latin typeface="Times New Roman" panose="02020603050405020304" pitchFamily="18" charset="0"/>
                        <a:cs typeface="Times New Roman" panose="02020603050405020304" pitchFamily="18" charset="0"/>
                      </a:endParaRPr>
                    </a:p>
                  </a:txBody>
                  <a:tcPr anchor="ctr"/>
                </a:tc>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Торговля оптовая и розничная; ремонт автотранспортных средств и мотоциклов </a:t>
                      </a:r>
                      <a:r>
                        <a:rPr lang="ru-RU" sz="1600" b="0" i="1" kern="1200" dirty="0" smtClean="0">
                          <a:solidFill>
                            <a:schemeClr val="dk1"/>
                          </a:solidFill>
                          <a:effectLst/>
                          <a:latin typeface="Times New Roman" panose="02020603050405020304" pitchFamily="18" charset="0"/>
                          <a:ea typeface="+mn-ea"/>
                          <a:cs typeface="Times New Roman" panose="02020603050405020304" pitchFamily="18" charset="0"/>
                        </a:rPr>
                        <a:t>(кроме кода 45 </a:t>
                      </a:r>
                      <a:r>
                        <a:rPr lang="ru-RU" sz="1600" b="0" i="1" dirty="0" smtClean="0">
                          <a:solidFill>
                            <a:srgbClr val="002060"/>
                          </a:solidFill>
                          <a:latin typeface="Times New Roman" panose="02020603050405020304" pitchFamily="18" charset="0"/>
                          <a:cs typeface="Times New Roman" panose="02020603050405020304" pitchFamily="18" charset="0"/>
                        </a:rPr>
                        <a:t>ОК  029-2014</a:t>
                      </a:r>
                      <a:r>
                        <a:rPr lang="ru-RU" sz="1600" b="0" i="1" kern="1200" dirty="0" smtClean="0">
                          <a:solidFill>
                            <a:schemeClr val="dk1"/>
                          </a:solidFill>
                          <a:effectLst/>
                          <a:latin typeface="Times New Roman" panose="02020603050405020304" pitchFamily="18" charset="0"/>
                          <a:ea typeface="+mn-ea"/>
                          <a:cs typeface="Times New Roman" panose="02020603050405020304" pitchFamily="18" charset="0"/>
                        </a:rPr>
                        <a:t>, кроме 50 </a:t>
                      </a:r>
                      <a:r>
                        <a:rPr lang="ru-RU" sz="1600" b="0" i="1" dirty="0" smtClean="0">
                          <a:solidFill>
                            <a:srgbClr val="002060"/>
                          </a:solidFill>
                          <a:latin typeface="Times New Roman" panose="02020603050405020304" pitchFamily="18" charset="0"/>
                          <a:cs typeface="Times New Roman" panose="02020603050405020304" pitchFamily="18" charset="0"/>
                        </a:rPr>
                        <a:t>ОК  029-2001</a:t>
                      </a:r>
                      <a:r>
                        <a:rPr lang="en-US" sz="1600" b="0" i="1" dirty="0" smtClean="0">
                          <a:solidFill>
                            <a:schemeClr val="tx1"/>
                          </a:solidFill>
                          <a:latin typeface="Times New Roman" panose="02020603050405020304" pitchFamily="18" charset="0"/>
                          <a:cs typeface="Times New Roman" panose="02020603050405020304" pitchFamily="18" charset="0"/>
                        </a:rPr>
                        <a:t>)</a:t>
                      </a:r>
                      <a:endParaRPr lang="ru-RU" sz="1600" b="0" i="1" kern="1200" dirty="0" smtClean="0">
                        <a:solidFill>
                          <a:schemeClr val="tx1"/>
                        </a:solidFill>
                        <a:effectLst/>
                        <a:latin typeface="Times New Roman" panose="02020603050405020304" pitchFamily="18" charset="0"/>
                        <a:ea typeface="+mn-ea"/>
                        <a:cs typeface="Times New Roman" panose="02020603050405020304" pitchFamily="18" charset="0"/>
                      </a:endParaRPr>
                    </a:p>
                  </a:txBody>
                  <a:tcPr anchor="ctr"/>
                </a:tc>
              </a:tr>
              <a:tr h="382905">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G. Код 52.7</a:t>
                      </a:r>
                      <a:endParaRPr lang="ru-RU" sz="1600" b="0" i="1" dirty="0" smtClean="0">
                        <a:latin typeface="Times New Roman" panose="02020603050405020304" pitchFamily="18" charset="0"/>
                        <a:cs typeface="Times New Roman" panose="02020603050405020304" pitchFamily="18" charset="0"/>
                      </a:endParaRPr>
                    </a:p>
                  </a:txBody>
                  <a:tcPr anchor="ctr"/>
                </a:tc>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Ремонт бытовых изделий и предметов личного пользования </a:t>
                      </a:r>
                      <a:r>
                        <a:rPr lang="ru-RU" sz="1600" b="0" i="1" kern="1200" dirty="0" smtClean="0">
                          <a:solidFill>
                            <a:schemeClr val="dk1"/>
                          </a:solidFill>
                          <a:effectLst/>
                          <a:latin typeface="Times New Roman" panose="02020603050405020304" pitchFamily="18" charset="0"/>
                          <a:ea typeface="+mn-ea"/>
                          <a:cs typeface="Times New Roman" panose="02020603050405020304" pitchFamily="18" charset="0"/>
                        </a:rPr>
                        <a:t>(кроме кода</a:t>
                      </a: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 52.71,</a:t>
                      </a:r>
                      <a:r>
                        <a:rPr lang="ru-RU" sz="1600" b="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52.72,</a:t>
                      </a:r>
                      <a:r>
                        <a:rPr lang="ru-RU" sz="1600" b="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52.72.1,</a:t>
                      </a:r>
                      <a:r>
                        <a:rPr lang="ru-RU" sz="1600" b="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52.72.2,</a:t>
                      </a:r>
                      <a:r>
                        <a:rPr lang="ru-RU" sz="1600" b="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52.74</a:t>
                      </a:r>
                      <a:r>
                        <a:rPr lang="en-US" sz="1600" b="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b="0" i="1" dirty="0" smtClean="0">
                          <a:solidFill>
                            <a:srgbClr val="002060"/>
                          </a:solidFill>
                          <a:latin typeface="Times New Roman" panose="02020603050405020304" pitchFamily="18" charset="0"/>
                          <a:cs typeface="Times New Roman" panose="02020603050405020304" pitchFamily="18" charset="0"/>
                        </a:rPr>
                        <a:t>ОК  029-2001</a:t>
                      </a: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a:t>
                      </a:r>
                      <a:endParaRPr lang="en-US" sz="1600" b="0" kern="1200" dirty="0" smtClean="0">
                        <a:solidFill>
                          <a:schemeClr val="dk1"/>
                        </a:solidFill>
                        <a:effectLst/>
                        <a:latin typeface="Times New Roman" panose="02020603050405020304" pitchFamily="18" charset="0"/>
                        <a:ea typeface="+mn-ea"/>
                        <a:cs typeface="Times New Roman" panose="02020603050405020304" pitchFamily="18" charset="0"/>
                      </a:endParaRPr>
                    </a:p>
                  </a:txBody>
                  <a:tcPr anchor="ctr"/>
                </a:tc>
              </a:tr>
              <a:tr h="365332">
                <a:tc>
                  <a:txBody>
                    <a:bodyPr/>
                    <a:lstStyle/>
                    <a:p>
                      <a:pPr algn="l"/>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I. </a:t>
                      </a:r>
                      <a:endParaRPr lang="ru-RU" sz="1600" b="0" dirty="0">
                        <a:latin typeface="Times New Roman" panose="02020603050405020304" pitchFamily="18" charset="0"/>
                        <a:cs typeface="Times New Roman" panose="02020603050405020304" pitchFamily="18" charset="0"/>
                      </a:endParaRPr>
                    </a:p>
                  </a:txBody>
                  <a:tcPr anchor="ctr"/>
                </a:tc>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Транспорт и связь </a:t>
                      </a:r>
                      <a:r>
                        <a:rPr lang="ru-RU" sz="1600" b="0" i="1" kern="1200" dirty="0" smtClean="0">
                          <a:solidFill>
                            <a:schemeClr val="dk1"/>
                          </a:solidFill>
                          <a:effectLst/>
                          <a:latin typeface="Times New Roman" panose="02020603050405020304" pitchFamily="18" charset="0"/>
                          <a:ea typeface="+mn-ea"/>
                          <a:cs typeface="Times New Roman" panose="02020603050405020304" pitchFamily="18" charset="0"/>
                        </a:rPr>
                        <a:t>(кроме кода 63.3</a:t>
                      </a:r>
                      <a:r>
                        <a:rPr lang="en-US" sz="1600" b="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b="0" i="1" dirty="0" smtClean="0">
                          <a:solidFill>
                            <a:srgbClr val="002060"/>
                          </a:solidFill>
                          <a:latin typeface="Times New Roman" panose="02020603050405020304" pitchFamily="18" charset="0"/>
                          <a:cs typeface="Times New Roman" panose="02020603050405020304" pitchFamily="18" charset="0"/>
                        </a:rPr>
                        <a:t>ОК  029-2001</a:t>
                      </a:r>
                      <a:r>
                        <a:rPr lang="ru-RU" sz="1600" b="0" i="1" kern="1200" dirty="0" smtClean="0">
                          <a:solidFill>
                            <a:schemeClr val="dk1"/>
                          </a:solidFill>
                          <a:effectLst/>
                          <a:latin typeface="Times New Roman" panose="02020603050405020304" pitchFamily="18" charset="0"/>
                          <a:ea typeface="+mn-ea"/>
                          <a:cs typeface="Times New Roman" panose="02020603050405020304" pitchFamily="18" charset="0"/>
                        </a:rPr>
                        <a:t>)</a:t>
                      </a:r>
                    </a:p>
                  </a:txBody>
                  <a:tcPr anchor="ctr"/>
                </a:tc>
              </a:tr>
              <a:tr h="282596">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K. </a:t>
                      </a:r>
                      <a:r>
                        <a:rPr lang="en-US" sz="1600" b="0" kern="1200" dirty="0" smtClean="0">
                          <a:solidFill>
                            <a:schemeClr val="dk1"/>
                          </a:solidFill>
                          <a:effectLst/>
                          <a:latin typeface="Times New Roman" panose="02020603050405020304" pitchFamily="18" charset="0"/>
                          <a:ea typeface="+mn-ea"/>
                          <a:cs typeface="Times New Roman" panose="02020603050405020304" pitchFamily="18" charset="0"/>
                        </a:rPr>
                        <a:t>/ J</a:t>
                      </a:r>
                      <a:endParaRPr lang="ru-RU" sz="1600" b="0" i="0" kern="1200" dirty="0" smtClean="0">
                        <a:solidFill>
                          <a:schemeClr val="dk1"/>
                        </a:solidFill>
                        <a:effectLst/>
                        <a:latin typeface="Times New Roman" panose="02020603050405020304" pitchFamily="18" charset="0"/>
                        <a:ea typeface="+mn-ea"/>
                        <a:cs typeface="Times New Roman" panose="02020603050405020304" pitchFamily="18" charset="0"/>
                      </a:endParaRPr>
                    </a:p>
                  </a:txBody>
                  <a:tcPr anchor="ctr"/>
                </a:tc>
                <a:tc>
                  <a:txBody>
                    <a:bodyPr/>
                    <a:lstStyle/>
                    <a:p>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Деятельность финансовая и страховая</a:t>
                      </a:r>
                      <a:endParaRPr lang="ru-RU" sz="1600" b="0" i="1" kern="1200" dirty="0" smtClean="0">
                        <a:solidFill>
                          <a:schemeClr val="dk1"/>
                        </a:solidFill>
                        <a:effectLst/>
                        <a:latin typeface="Times New Roman" panose="02020603050405020304" pitchFamily="18" charset="0"/>
                        <a:ea typeface="+mn-ea"/>
                        <a:cs typeface="Times New Roman" panose="02020603050405020304" pitchFamily="18" charset="0"/>
                      </a:endParaRPr>
                    </a:p>
                  </a:txBody>
                  <a:tcPr anchor="ctr"/>
                </a:tc>
              </a:tr>
              <a:tr h="386715">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en-US" sz="1600" b="0" kern="1200" dirty="0" smtClean="0">
                          <a:solidFill>
                            <a:schemeClr val="dk1"/>
                          </a:solidFill>
                          <a:effectLst/>
                          <a:latin typeface="Times New Roman" panose="02020603050405020304" pitchFamily="18" charset="0"/>
                          <a:ea typeface="+mn-ea"/>
                          <a:cs typeface="Times New Roman" panose="02020603050405020304" pitchFamily="18" charset="0"/>
                        </a:rPr>
                        <a:t>L.</a:t>
                      </a:r>
                      <a:r>
                        <a:rPr lang="en-US" sz="1600" b="0" kern="1200" baseline="0" dirty="0" smtClean="0">
                          <a:solidFill>
                            <a:schemeClr val="dk1"/>
                          </a:solidFill>
                          <a:effectLst/>
                          <a:latin typeface="Times New Roman" panose="02020603050405020304" pitchFamily="18" charset="0"/>
                          <a:ea typeface="+mn-ea"/>
                          <a:cs typeface="Times New Roman" panose="02020603050405020304" pitchFamily="18" charset="0"/>
                        </a:rPr>
                        <a:t> / </a:t>
                      </a: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К. </a:t>
                      </a:r>
                      <a:endParaRPr lang="ru-RU" sz="1600" b="0" i="1" dirty="0" smtClean="0">
                        <a:latin typeface="Times New Roman" panose="02020603050405020304" pitchFamily="18" charset="0"/>
                        <a:cs typeface="Times New Roman" panose="02020603050405020304" pitchFamily="18" charset="0"/>
                      </a:endParaRPr>
                    </a:p>
                  </a:txBody>
                  <a:tcPr anchor="ctr"/>
                </a:tc>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Операции с недвижимым имуществом, аренда и предоставление услуг</a:t>
                      </a:r>
                      <a:r>
                        <a:rPr lang="ru-RU" sz="1600" b="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b="0" i="1" kern="1200" dirty="0" smtClean="0">
                          <a:solidFill>
                            <a:schemeClr val="dk1"/>
                          </a:solidFill>
                          <a:effectLst/>
                          <a:latin typeface="Times New Roman" panose="02020603050405020304" pitchFamily="18" charset="0"/>
                          <a:ea typeface="+mn-ea"/>
                          <a:cs typeface="Times New Roman" panose="02020603050405020304" pitchFamily="18" charset="0"/>
                        </a:rPr>
                        <a:t>(кроме кода 74.2</a:t>
                      </a:r>
                      <a:r>
                        <a:rPr lang="en-US" sz="1600" b="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b="0" i="1" dirty="0" smtClean="0">
                          <a:solidFill>
                            <a:srgbClr val="002060"/>
                          </a:solidFill>
                          <a:latin typeface="Times New Roman" panose="02020603050405020304" pitchFamily="18" charset="0"/>
                          <a:cs typeface="Times New Roman" panose="02020603050405020304" pitchFamily="18" charset="0"/>
                        </a:rPr>
                        <a:t>ОК  029-2001</a:t>
                      </a:r>
                      <a:r>
                        <a:rPr lang="ru-RU" sz="1600" b="0" i="1" kern="1200" dirty="0" smtClean="0">
                          <a:solidFill>
                            <a:schemeClr val="dk1"/>
                          </a:solidFill>
                          <a:effectLst/>
                          <a:latin typeface="Times New Roman" panose="02020603050405020304" pitchFamily="18" charset="0"/>
                          <a:ea typeface="+mn-ea"/>
                          <a:cs typeface="Times New Roman" panose="02020603050405020304" pitchFamily="18" charset="0"/>
                        </a:rPr>
                        <a:t>)</a:t>
                      </a:r>
                      <a:endParaRPr lang="ru-RU" sz="1600" b="0" i="1" dirty="0">
                        <a:latin typeface="Times New Roman" panose="02020603050405020304" pitchFamily="18" charset="0"/>
                        <a:cs typeface="Times New Roman" panose="02020603050405020304" pitchFamily="18" charset="0"/>
                      </a:endParaRPr>
                    </a:p>
                  </a:txBody>
                  <a:tcPr anchor="ctr"/>
                </a:tc>
              </a:tr>
              <a:tr h="308610">
                <a:tc>
                  <a:txBody>
                    <a:bodyPr/>
                    <a:lstStyle/>
                    <a:p>
                      <a:pPr algn="l"/>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N. </a:t>
                      </a:r>
                      <a:endParaRPr lang="ru-RU" sz="1600" b="0" i="1" dirty="0">
                        <a:latin typeface="Times New Roman" panose="02020603050405020304" pitchFamily="18" charset="0"/>
                        <a:cs typeface="Times New Roman" panose="02020603050405020304" pitchFamily="18" charset="0"/>
                      </a:endParaRPr>
                    </a:p>
                  </a:txBody>
                  <a:tcPr anchor="ctr"/>
                </a:tc>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Деятельность административная и сопутствующие дополнительные услуги</a:t>
                      </a:r>
                      <a:endParaRPr lang="ru-RU" sz="1600" b="0" dirty="0">
                        <a:latin typeface="Times New Roman" panose="02020603050405020304" pitchFamily="18" charset="0"/>
                        <a:cs typeface="Times New Roman" panose="02020603050405020304" pitchFamily="18" charset="0"/>
                      </a:endParaRPr>
                    </a:p>
                  </a:txBody>
                  <a:tcPr anchor="ctr"/>
                </a:tc>
              </a:tr>
              <a:tr h="444521">
                <a:tc>
                  <a:txBody>
                    <a:bodyPr/>
                    <a:lstStyle/>
                    <a:p>
                      <a:pPr algn="l"/>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М. </a:t>
                      </a:r>
                      <a:endParaRPr lang="ru-RU" sz="1600" b="0" dirty="0">
                        <a:latin typeface="Times New Roman" panose="02020603050405020304" pitchFamily="18" charset="0"/>
                        <a:cs typeface="Times New Roman" panose="02020603050405020304" pitchFamily="18" charset="0"/>
                      </a:endParaRPr>
                    </a:p>
                  </a:txBody>
                  <a:tcPr anchor="ctr"/>
                </a:tc>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Деятельность профессиональная, научная и техническая </a:t>
                      </a:r>
                      <a:r>
                        <a:rPr lang="ru-RU" sz="1600" b="0" i="1" u="none" kern="1200" dirty="0" smtClean="0">
                          <a:solidFill>
                            <a:schemeClr val="dk1"/>
                          </a:solidFill>
                          <a:effectLst/>
                          <a:latin typeface="Times New Roman" panose="02020603050405020304" pitchFamily="18" charset="0"/>
                          <a:ea typeface="+mn-ea"/>
                          <a:cs typeface="Times New Roman" panose="02020603050405020304" pitchFamily="18" charset="0"/>
                        </a:rPr>
                        <a:t>(кроме – кода </a:t>
                      </a:r>
                      <a:r>
                        <a:rPr lang="en-US" sz="1600" b="0" i="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71</a:t>
                      </a:r>
                      <a:r>
                        <a:rPr lang="ru-RU" sz="1600" b="0" i="1" u="none"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600" b="0" i="1" u="none" kern="1200" dirty="0" smtClean="0">
                          <a:solidFill>
                            <a:schemeClr val="dk1"/>
                          </a:solidFill>
                          <a:effectLst/>
                          <a:latin typeface="Times New Roman" panose="02020603050405020304" pitchFamily="18" charset="0"/>
                          <a:ea typeface="+mn-ea"/>
                          <a:cs typeface="Times New Roman" panose="02020603050405020304" pitchFamily="18" charset="0"/>
                        </a:rPr>
                        <a:t>75</a:t>
                      </a:r>
                      <a:r>
                        <a:rPr lang="ru-RU" sz="1600" b="0" i="1" u="none" kern="1200" dirty="0" smtClean="0">
                          <a:solidFill>
                            <a:schemeClr val="dk1"/>
                          </a:solidFill>
                          <a:effectLst/>
                          <a:latin typeface="Times New Roman" panose="02020603050405020304" pitchFamily="18" charset="0"/>
                          <a:ea typeface="+mn-ea"/>
                          <a:cs typeface="Times New Roman" panose="02020603050405020304" pitchFamily="18" charset="0"/>
                        </a:rPr>
                        <a:t>)</a:t>
                      </a:r>
                    </a:p>
                  </a:txBody>
                  <a:tcPr anchor="ctr"/>
                </a:tc>
              </a:tr>
              <a:tr h="0">
                <a:tc>
                  <a:txBody>
                    <a:bodyPr/>
                    <a:lstStyle/>
                    <a:p>
                      <a:pPr algn="l"/>
                      <a:r>
                        <a:rPr lang="en-US" sz="1600" b="0" kern="1200" dirty="0" smtClean="0">
                          <a:solidFill>
                            <a:schemeClr val="dk1"/>
                          </a:solidFill>
                          <a:effectLst/>
                          <a:latin typeface="Times New Roman" panose="02020603050405020304" pitchFamily="18" charset="0"/>
                          <a:ea typeface="+mn-ea"/>
                          <a:cs typeface="Times New Roman" panose="02020603050405020304" pitchFamily="18" charset="0"/>
                        </a:rPr>
                        <a:t>O</a:t>
                      </a: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600" b="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L.</a:t>
                      </a:r>
                      <a:endParaRPr lang="ru-RU" sz="1600" b="0" dirty="0">
                        <a:latin typeface="Times New Roman" panose="02020603050405020304" pitchFamily="18" charset="0"/>
                        <a:cs typeface="Times New Roman" panose="02020603050405020304" pitchFamily="18" charset="0"/>
                      </a:endParaRPr>
                    </a:p>
                  </a:txBody>
                  <a:tcPr anchor="ctr"/>
                </a:tc>
                <a:tc>
                  <a:txBody>
                    <a:bodyPr/>
                    <a:lstStyle/>
                    <a:p>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Государственное управление и обеспечение военной безопасности; социальное обеспечение</a:t>
                      </a:r>
                      <a:endParaRPr lang="ru-RU" sz="1600" b="0" i="1" dirty="0">
                        <a:latin typeface="Times New Roman" panose="02020603050405020304" pitchFamily="18" charset="0"/>
                        <a:cs typeface="Times New Roman" panose="02020603050405020304" pitchFamily="18" charset="0"/>
                      </a:endParaRPr>
                    </a:p>
                  </a:txBody>
                  <a:tcPr anchor="ctr"/>
                </a:tc>
              </a:tr>
              <a:tr h="494371">
                <a:tc>
                  <a:txBody>
                    <a:bodyPr/>
                    <a:lstStyle/>
                    <a:p>
                      <a:pPr algn="l"/>
                      <a:r>
                        <a:rPr lang="en-US" sz="1600" b="0" kern="1200" dirty="0" smtClean="0">
                          <a:solidFill>
                            <a:schemeClr val="dk1"/>
                          </a:solidFill>
                          <a:effectLst/>
                          <a:latin typeface="Times New Roman" panose="02020603050405020304" pitchFamily="18" charset="0"/>
                          <a:ea typeface="+mn-ea"/>
                          <a:cs typeface="Times New Roman" panose="02020603050405020304" pitchFamily="18" charset="0"/>
                        </a:rPr>
                        <a:t>S</a:t>
                      </a:r>
                      <a:r>
                        <a:rPr lang="en-US" sz="1600" b="0" kern="1200" baseline="0" dirty="0" smtClean="0">
                          <a:solidFill>
                            <a:schemeClr val="dk1"/>
                          </a:solidFill>
                          <a:effectLst/>
                          <a:latin typeface="Times New Roman" panose="02020603050405020304" pitchFamily="18" charset="0"/>
                          <a:ea typeface="+mn-ea"/>
                          <a:cs typeface="Times New Roman" panose="02020603050405020304" pitchFamily="18" charset="0"/>
                        </a:rPr>
                        <a:t> / </a:t>
                      </a: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О. </a:t>
                      </a:r>
                      <a:endParaRPr lang="ru-RU" sz="1600" b="0" dirty="0">
                        <a:latin typeface="Times New Roman" panose="02020603050405020304" pitchFamily="18" charset="0"/>
                        <a:cs typeface="Times New Roman" panose="02020603050405020304" pitchFamily="18" charset="0"/>
                      </a:endParaRPr>
                    </a:p>
                  </a:txBody>
                  <a:tcPr anchor="ctr"/>
                </a:tc>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Предоставление прочих коммунальных, социальных и персональных услуг </a:t>
                      </a:r>
                      <a:r>
                        <a:rPr lang="ru-RU" sz="1600" b="0" i="1" kern="1200" dirty="0" smtClean="0">
                          <a:solidFill>
                            <a:schemeClr val="dk1"/>
                          </a:solidFill>
                          <a:effectLst/>
                          <a:latin typeface="Times New Roman" panose="02020603050405020304" pitchFamily="18" charset="0"/>
                          <a:ea typeface="+mn-ea"/>
                          <a:cs typeface="Times New Roman" panose="02020603050405020304" pitchFamily="18" charset="0"/>
                        </a:rPr>
                        <a:t>(кроме кода 95</a:t>
                      </a:r>
                      <a:r>
                        <a:rPr lang="en-US" sz="1600" b="0" i="1" kern="1200" dirty="0" smtClean="0">
                          <a:solidFill>
                            <a:schemeClr val="dk1"/>
                          </a:solidFill>
                          <a:effectLst/>
                          <a:latin typeface="Times New Roman" panose="02020603050405020304" pitchFamily="18" charset="0"/>
                          <a:ea typeface="+mn-ea"/>
                          <a:cs typeface="Times New Roman" panose="02020603050405020304" pitchFamily="18" charset="0"/>
                        </a:rPr>
                        <a:t>,</a:t>
                      </a:r>
                      <a:r>
                        <a:rPr lang="en-US" sz="1600" b="0" i="1" kern="1200" baseline="0" dirty="0" smtClean="0">
                          <a:solidFill>
                            <a:schemeClr val="dk1"/>
                          </a:solidFill>
                          <a:effectLst/>
                          <a:latin typeface="Times New Roman" panose="02020603050405020304" pitchFamily="18" charset="0"/>
                          <a:ea typeface="+mn-ea"/>
                          <a:cs typeface="Times New Roman" panose="02020603050405020304" pitchFamily="18" charset="0"/>
                        </a:rPr>
                        <a:t> 96</a:t>
                      </a:r>
                      <a:r>
                        <a:rPr lang="en-US" sz="1600" b="0" i="1" kern="1200" dirty="0" smtClean="0">
                          <a:solidFill>
                            <a:schemeClr val="dk1"/>
                          </a:solidFill>
                          <a:effectLst/>
                          <a:latin typeface="Times New Roman" panose="02020603050405020304" pitchFamily="18" charset="0"/>
                          <a:ea typeface="+mn-ea"/>
                          <a:cs typeface="Times New Roman" panose="02020603050405020304" pitchFamily="18" charset="0"/>
                        </a:rPr>
                        <a:t> / </a:t>
                      </a:r>
                      <a:r>
                        <a:rPr lang="ru-RU" sz="1600" b="0" i="1" kern="1200" dirty="0" smtClean="0">
                          <a:solidFill>
                            <a:schemeClr val="dk1"/>
                          </a:solidFill>
                          <a:effectLst/>
                          <a:latin typeface="Times New Roman" panose="02020603050405020304" pitchFamily="18" charset="0"/>
                          <a:ea typeface="+mn-ea"/>
                          <a:cs typeface="Times New Roman" panose="02020603050405020304" pitchFamily="18" charset="0"/>
                        </a:rPr>
                        <a:t>кроме кода </a:t>
                      </a:r>
                      <a:r>
                        <a:rPr lang="en-US" sz="1600" b="0" i="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90</a:t>
                      </a:r>
                      <a:r>
                        <a:rPr lang="ru-RU" sz="1600" b="0" i="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 92, 93)</a:t>
                      </a:r>
                      <a:endParaRPr lang="ru-RU" sz="1600" b="0" i="1" kern="1200" dirty="0" smtClean="0">
                        <a:solidFill>
                          <a:schemeClr val="dk1"/>
                        </a:solidFill>
                        <a:effectLst/>
                        <a:latin typeface="Times New Roman" panose="02020603050405020304" pitchFamily="18" charset="0"/>
                        <a:ea typeface="+mn-ea"/>
                        <a:cs typeface="Times New Roman" panose="02020603050405020304" pitchFamily="18" charset="0"/>
                      </a:endParaRPr>
                    </a:p>
                  </a:txBody>
                  <a:tcPr anchor="ctr"/>
                </a:tc>
              </a:tr>
              <a:tr h="494371">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T.</a:t>
                      </a:r>
                    </a:p>
                  </a:txBody>
                  <a:tcPr anchor="ctr"/>
                </a:tc>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Деятельность домашних хозяйств как работодателей; недифференцированная деятельность частных домашних хозяйств по производству товаров и оказанию услуг для собственного потребления</a:t>
                      </a:r>
                    </a:p>
                  </a:txBody>
                  <a:tcPr anchor="ctr"/>
                </a:tc>
              </a:tr>
              <a:tr h="276225">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U. </a:t>
                      </a:r>
                    </a:p>
                  </a:txBody>
                  <a:tcPr anchor="ctr"/>
                </a:tc>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Деятельность экстерриториальных организаций и органов</a:t>
                      </a:r>
                    </a:p>
                  </a:txBody>
                  <a:tcPr anchor="ctr"/>
                </a:tc>
              </a:tr>
            </a:tbl>
          </a:graphicData>
        </a:graphic>
      </p:graphicFrame>
    </p:spTree>
    <p:extLst>
      <p:ext uri="{BB962C8B-B14F-4D97-AF65-F5344CB8AC3E}">
        <p14:creationId xmlns:p14="http://schemas.microsoft.com/office/powerpoint/2010/main" val="55521690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10.xml><?xml version="1.0" encoding="utf-8"?>
<p:tagLst xmlns:a="http://schemas.openxmlformats.org/drawingml/2006/main" xmlns:r="http://schemas.openxmlformats.org/officeDocument/2006/relationships" xmlns:p="http://schemas.openxmlformats.org/presentationml/2006/main">
  <p:tag name="NAME" val="SingleBoatText"/>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RB8.lYDeEWTPepbkWFXe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7.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ags/tag8.xml><?xml version="1.0" encoding="utf-8"?>
<p:tagLst xmlns:a="http://schemas.openxmlformats.org/drawingml/2006/main" xmlns:r="http://schemas.openxmlformats.org/officeDocument/2006/relationships" xmlns:p="http://schemas.openxmlformats.org/presentationml/2006/main">
  <p:tag name="NAME" val="SingleBoatText"/>
</p:tagLst>
</file>

<file path=ppt/tags/tag9.xml><?xml version="1.0" encoding="utf-8"?>
<p:tagLst xmlns:a="http://schemas.openxmlformats.org/drawingml/2006/main" xmlns:r="http://schemas.openxmlformats.org/officeDocument/2006/relationships" xmlns:p="http://schemas.openxmlformats.org/presentationml/2006/main">
  <p:tag name="NAME" val="SingleBoatText"/>
</p:tagLst>
</file>

<file path=ppt/theme/theme1.xml><?xml version="1.0" encoding="utf-8"?>
<a:theme xmlns:a="http://schemas.openxmlformats.org/drawingml/2006/main" name="5_Universal Template_RU">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Universal Template_RU">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1" u="none" strike="noStrike" cap="none" normalizeH="0" baseline="0" smtClean="0">
            <a:ln>
              <a:noFill/>
            </a:ln>
            <a:solidFill>
              <a:schemeClr val="tx1"/>
            </a:solidFill>
            <a:effectLst/>
            <a:latin typeface="Arial" charset="0"/>
          </a:defRPr>
        </a:defPPr>
      </a:lstStyle>
    </a:lnDef>
  </a:objectDefaults>
  <a:extraClrSchemeLst>
    <a:extraClrScheme>
      <a:clrScheme name="1_Universal Template_RU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1_Universal Template_RU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1_Universal Template_RU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1_Universal Template_RU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1_Universal Template_RU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1_Universal Template_RU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Universal Template_RU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Universal Template_RU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1_Universal Template_RU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1_Universal Template_RU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1_Universal Template_RU 11">
        <a:dk1>
          <a:srgbClr val="000000"/>
        </a:dk1>
        <a:lt1>
          <a:srgbClr val="FFFFFF"/>
        </a:lt1>
        <a:dk2>
          <a:srgbClr val="002960"/>
        </a:dk2>
        <a:lt2>
          <a:srgbClr val="FFFFFF"/>
        </a:lt2>
        <a:accent1>
          <a:srgbClr val="C7E0FB"/>
        </a:accent1>
        <a:accent2>
          <a:srgbClr val="F8C090"/>
        </a:accent2>
        <a:accent3>
          <a:srgbClr val="FFFFFF"/>
        </a:accent3>
        <a:accent4>
          <a:srgbClr val="000000"/>
        </a:accent4>
        <a:accent5>
          <a:srgbClr val="E0EDFD"/>
        </a:accent5>
        <a:accent6>
          <a:srgbClr val="E1AE82"/>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1_Universal Template_RU 12">
        <a:dk1>
          <a:srgbClr val="000000"/>
        </a:dk1>
        <a:lt1>
          <a:srgbClr val="FFFFFF"/>
        </a:lt1>
        <a:dk2>
          <a:srgbClr val="015289"/>
        </a:dk2>
        <a:lt2>
          <a:srgbClr val="FFFFFF"/>
        </a:lt2>
        <a:accent1>
          <a:srgbClr val="F3F4F4"/>
        </a:accent1>
        <a:accent2>
          <a:srgbClr val="00B5CB"/>
        </a:accent2>
        <a:accent3>
          <a:srgbClr val="FFFFFF"/>
        </a:accent3>
        <a:accent4>
          <a:srgbClr val="000000"/>
        </a:accent4>
        <a:accent5>
          <a:srgbClr val="F8F8F8"/>
        </a:accent5>
        <a:accent6>
          <a:srgbClr val="00A4B8"/>
        </a:accent6>
        <a:hlink>
          <a:srgbClr val="004E8E"/>
        </a:hlink>
        <a:folHlink>
          <a:srgbClr val="4F4C4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20480</TotalTime>
  <Words>2643</Words>
  <Application>Microsoft Office PowerPoint</Application>
  <PresentationFormat>Лист A4 (210x297 мм)</PresentationFormat>
  <Paragraphs>503</Paragraphs>
  <Slides>25</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25</vt:i4>
      </vt:variant>
    </vt:vector>
  </HeadingPairs>
  <TitlesOfParts>
    <vt:vector size="27" baseType="lpstr">
      <vt:lpstr>5_Universal Template_RU</vt:lpstr>
      <vt:lpstr>Тема Office</vt:lpstr>
      <vt:lpstr>Меры поддержки субъектов малого и среднего предпринимательства  в Московской области</vt:lpstr>
      <vt:lpstr>Презентация PowerPoint</vt:lpstr>
      <vt:lpstr>Презентация PowerPoint</vt:lpstr>
      <vt:lpstr>ГОСУДАРСТВЕННАЯ ПОДДЕРЖКА МСП. ПЛАНЫ НА 2016 ГОД.</vt:lpstr>
      <vt:lpstr>Презентация PowerPoint</vt:lpstr>
      <vt:lpstr>КОМПЕНСАЦИЯ ЗАТРАТ ПРИ ЗАКЛЮЧЕНИИ ДОГОВОРА ЛИЗИНГА</vt:lpstr>
      <vt:lpstr>Перечень субсидируемых видов деятельности</vt:lpstr>
      <vt:lpstr>Перечень субсидируемых видов деятельности</vt:lpstr>
      <vt:lpstr>Перечень НЕ субсидируемых видов деятельности</vt:lpstr>
      <vt:lpstr>Новые условия участия в конкурсном отборе</vt:lpstr>
      <vt:lpstr>Новые условия участия в конкурсном отборе</vt:lpstr>
      <vt:lpstr>Новые условия участия в конкурсном отборе</vt:lpstr>
      <vt:lpstr>ОБЩИЕ ДОКУМЕНТЫ ДЛЯ ПОЛУЧЕНИЯ СУБСИДИЙ </vt:lpstr>
      <vt:lpstr>Презентация PowerPoint</vt:lpstr>
      <vt:lpstr>Документы, подтверждающие осуществление затрат и иные документы. Лизинг</vt:lpstr>
      <vt:lpstr>КОМПЕНСАЦИЯ ЗАТРАТ НА МОДЕРНИЗАЦИЮ И (ИЛИ)  РАЗВИТИЕ ПРОИЗВОДСТВА</vt:lpstr>
      <vt:lpstr>ПОДДЕРЖКА СОЦИАЛЬНО ЗНАЧИМЫХ ВИДОВ ДЕЯТЕЛЬНОСТИ </vt:lpstr>
      <vt:lpstr>СОЦИАЛЬНО ЗНАЧИМЫЕ ВИДЫ ДЕЯТЕЛЬНОСТИ   (в соответствии с программой)</vt:lpstr>
      <vt:lpstr>КОМПЕНСАЦИЯ ЗАТРАТ НА СОЗДАНИЕ И РАЗВИТИЕ ЦЕНТРОВ ВРЕМЯПРЕПРОВОЖДЕНИЯ ДЕТЕЙ </vt:lpstr>
      <vt:lpstr>КОМПЕНСАЦИЯ ЗАТРАТ В ОБЛАСТИ РЕМЕСЕЛ,  НАРОДНЫХ ХУДОЖЕСТВЕННЫХ ПРОМЫСЛОВ</vt:lpstr>
      <vt:lpstr>КОМПЕНСАЦИЯ НА ТЕХНОЛОГИЧЕСКОЕ ПРИСОЕДИНЕНИЕ  К ЭЛЕКТРИЧЕСКИМ СЕТЯМ И (ИЛИ) К СЕТЯМ ГАЗОРАСПРЕДЕЛЕНИЯ</vt:lpstr>
      <vt:lpstr>СОЗДАНИЕ СЕТИ КОВОРКИНГ-ЦЕНТРОВ НА ТЕРРИТОРИИ МОСКОВСКОЙ ОБЛАСТИ</vt:lpstr>
      <vt:lpstr>Московский областной фонд развития микрофинансирования</vt:lpstr>
      <vt:lpstr>Московский областной гарантийный фонд  В 2015 году Рейтинговое агентство RAEX (Эксперт РА) присвоило Московскому областному гарантийному фонду рейтинг надежности гарантийного покрытия на уровне А+</vt:lpstr>
      <vt:lpstr>БЛАГОДАРЮ ЗА ВНИМАНИЕ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Поведская Нина</dc:creator>
  <cp:lastModifiedBy>KudriavcevaNA</cp:lastModifiedBy>
  <cp:revision>1473</cp:revision>
  <cp:lastPrinted>2016-07-21T14:04:30Z</cp:lastPrinted>
  <dcterms:created xsi:type="dcterms:W3CDTF">2014-02-04T07:17:20Z</dcterms:created>
  <dcterms:modified xsi:type="dcterms:W3CDTF">2016-07-21T14:06:22Z</dcterms:modified>
</cp:coreProperties>
</file>